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57" r:id="rId3"/>
    <p:sldId id="258" r:id="rId4"/>
    <p:sldId id="263" r:id="rId5"/>
    <p:sldId id="259" r:id="rId6"/>
    <p:sldId id="260" r:id="rId7"/>
    <p:sldId id="261" r:id="rId8"/>
    <p:sldId id="264" r:id="rId9"/>
    <p:sldId id="265" r:id="rId10"/>
    <p:sldId id="266" r:id="rId11"/>
    <p:sldId id="267" r:id="rId12"/>
    <p:sldId id="268" r:id="rId13"/>
    <p:sldId id="281" r:id="rId14"/>
    <p:sldId id="270" r:id="rId15"/>
    <p:sldId id="271" r:id="rId16"/>
    <p:sldId id="272" r:id="rId17"/>
    <p:sldId id="273" r:id="rId18"/>
    <p:sldId id="276" r:id="rId19"/>
    <p:sldId id="277" r:id="rId20"/>
    <p:sldId id="278" r:id="rId21"/>
    <p:sldId id="279" r:id="rId22"/>
    <p:sldId id="284"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617"/>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99274-C454-4CF1-AC42-57644C12112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DB9C9C4-6A74-4A12-96B3-FC95A62128AD}">
      <dgm:prSet/>
      <dgm:spPr/>
      <dgm:t>
        <a:bodyPr/>
        <a:lstStyle/>
        <a:p>
          <a:r>
            <a:rPr lang="en-US"/>
            <a:t>Söka och analysera RUT:s innehåll = &gt; förståelse för registers uppbyggnad och innehåll</a:t>
          </a:r>
        </a:p>
      </dgm:t>
    </dgm:pt>
    <dgm:pt modelId="{6FB75ACC-7CA7-450E-AE13-4BE4BCFE8624}" type="parTrans" cxnId="{6111CF4E-5D73-4946-A518-5E9986F18DCE}">
      <dgm:prSet/>
      <dgm:spPr/>
      <dgm:t>
        <a:bodyPr/>
        <a:lstStyle/>
        <a:p>
          <a:endParaRPr lang="en-US"/>
        </a:p>
      </dgm:t>
    </dgm:pt>
    <dgm:pt modelId="{9FB5C55C-2DD0-4734-B853-B44800683598}" type="sibTrans" cxnId="{6111CF4E-5D73-4946-A518-5E9986F18DCE}">
      <dgm:prSet/>
      <dgm:spPr/>
      <dgm:t>
        <a:bodyPr/>
        <a:lstStyle/>
        <a:p>
          <a:endParaRPr lang="en-US"/>
        </a:p>
      </dgm:t>
    </dgm:pt>
    <dgm:pt modelId="{8E1D3BF0-2364-49BF-8005-E4D59D10EC11}">
      <dgm:prSet/>
      <dgm:spPr/>
      <dgm:t>
        <a:bodyPr/>
        <a:lstStyle/>
        <a:p>
          <a:r>
            <a:rPr lang="sv-SE" noProof="0" dirty="0"/>
            <a:t>Underlätta</a:t>
          </a:r>
          <a:r>
            <a:rPr lang="en-US" dirty="0"/>
            <a:t> att identifiera och utvärdera register och dess variabler – mer precist underlag för att begära ut data från registerhållande myndighet/organisation</a:t>
          </a:r>
        </a:p>
      </dgm:t>
    </dgm:pt>
    <dgm:pt modelId="{98EB3BEE-1121-4408-8B89-8F8C6C73C940}" type="parTrans" cxnId="{6F4B221D-EB15-4F41-A3F3-D07B98E0B460}">
      <dgm:prSet/>
      <dgm:spPr/>
      <dgm:t>
        <a:bodyPr/>
        <a:lstStyle/>
        <a:p>
          <a:endParaRPr lang="en-US"/>
        </a:p>
      </dgm:t>
    </dgm:pt>
    <dgm:pt modelId="{23459B22-95E5-49C2-926D-F3AD0AE05FE3}" type="sibTrans" cxnId="{6F4B221D-EB15-4F41-A3F3-D07B98E0B460}">
      <dgm:prSet/>
      <dgm:spPr/>
      <dgm:t>
        <a:bodyPr/>
        <a:lstStyle/>
        <a:p>
          <a:endParaRPr lang="en-US"/>
        </a:p>
      </dgm:t>
    </dgm:pt>
    <dgm:pt modelId="{84A81AA8-1E69-4623-A00A-F647AE480684}">
      <dgm:prSet/>
      <dgm:spPr/>
      <dgm:t>
        <a:bodyPr/>
        <a:lstStyle/>
        <a:p>
          <a:r>
            <a:rPr lang="en-US" dirty="0"/>
            <a:t>Metadata i RUT kan utgöra underlag för forskarens datahanteringsplan, annan documentation av forksningsdata, datarepositorium, forskningsmetadatakataloger</a:t>
          </a:r>
        </a:p>
      </dgm:t>
    </dgm:pt>
    <dgm:pt modelId="{236E114E-4047-41BB-81C2-DC166FA000B8}" type="parTrans" cxnId="{C8769E39-4DB2-451A-82E5-028F1075A1AA}">
      <dgm:prSet/>
      <dgm:spPr/>
      <dgm:t>
        <a:bodyPr/>
        <a:lstStyle/>
        <a:p>
          <a:endParaRPr lang="en-US"/>
        </a:p>
      </dgm:t>
    </dgm:pt>
    <dgm:pt modelId="{5DE4C952-3524-4021-BCF4-37929534ECF5}" type="sibTrans" cxnId="{C8769E39-4DB2-451A-82E5-028F1075A1AA}">
      <dgm:prSet/>
      <dgm:spPr/>
      <dgm:t>
        <a:bodyPr/>
        <a:lstStyle/>
        <a:p>
          <a:endParaRPr lang="en-US"/>
        </a:p>
      </dgm:t>
    </dgm:pt>
    <dgm:pt modelId="{6D8346A5-7F83-9B4D-B29E-2CE418478399}" type="pres">
      <dgm:prSet presAssocID="{0F499274-C454-4CF1-AC42-57644C121121}" presName="linear" presStyleCnt="0">
        <dgm:presLayoutVars>
          <dgm:animLvl val="lvl"/>
          <dgm:resizeHandles val="exact"/>
        </dgm:presLayoutVars>
      </dgm:prSet>
      <dgm:spPr/>
      <dgm:t>
        <a:bodyPr/>
        <a:lstStyle/>
        <a:p>
          <a:endParaRPr lang="sv-SE"/>
        </a:p>
      </dgm:t>
    </dgm:pt>
    <dgm:pt modelId="{75C4676F-2429-4E44-B9A5-25BB3621E3C3}" type="pres">
      <dgm:prSet presAssocID="{ADB9C9C4-6A74-4A12-96B3-FC95A62128AD}" presName="parentText" presStyleLbl="node1" presStyleIdx="0" presStyleCnt="3">
        <dgm:presLayoutVars>
          <dgm:chMax val="0"/>
          <dgm:bulletEnabled val="1"/>
        </dgm:presLayoutVars>
      </dgm:prSet>
      <dgm:spPr/>
      <dgm:t>
        <a:bodyPr/>
        <a:lstStyle/>
        <a:p>
          <a:endParaRPr lang="sv-SE"/>
        </a:p>
      </dgm:t>
    </dgm:pt>
    <dgm:pt modelId="{A90BA3AB-8EBF-EC42-9D9B-3EE093353042}" type="pres">
      <dgm:prSet presAssocID="{9FB5C55C-2DD0-4734-B853-B44800683598}" presName="spacer" presStyleCnt="0"/>
      <dgm:spPr/>
    </dgm:pt>
    <dgm:pt modelId="{5199E4D2-B70A-E04E-B9B0-E3B4CAB966C2}" type="pres">
      <dgm:prSet presAssocID="{8E1D3BF0-2364-49BF-8005-E4D59D10EC11}" presName="parentText" presStyleLbl="node1" presStyleIdx="1" presStyleCnt="3">
        <dgm:presLayoutVars>
          <dgm:chMax val="0"/>
          <dgm:bulletEnabled val="1"/>
        </dgm:presLayoutVars>
      </dgm:prSet>
      <dgm:spPr/>
      <dgm:t>
        <a:bodyPr/>
        <a:lstStyle/>
        <a:p>
          <a:endParaRPr lang="sv-SE"/>
        </a:p>
      </dgm:t>
    </dgm:pt>
    <dgm:pt modelId="{2E3E1B92-2864-FB4D-83D6-671A692F06F8}" type="pres">
      <dgm:prSet presAssocID="{23459B22-95E5-49C2-926D-F3AD0AE05FE3}" presName="spacer" presStyleCnt="0"/>
      <dgm:spPr/>
    </dgm:pt>
    <dgm:pt modelId="{F383086B-267B-1C4B-83D3-02464E299A4C}" type="pres">
      <dgm:prSet presAssocID="{84A81AA8-1E69-4623-A00A-F647AE480684}" presName="parentText" presStyleLbl="node1" presStyleIdx="2" presStyleCnt="3">
        <dgm:presLayoutVars>
          <dgm:chMax val="0"/>
          <dgm:bulletEnabled val="1"/>
        </dgm:presLayoutVars>
      </dgm:prSet>
      <dgm:spPr/>
      <dgm:t>
        <a:bodyPr/>
        <a:lstStyle/>
        <a:p>
          <a:endParaRPr lang="sv-SE"/>
        </a:p>
      </dgm:t>
    </dgm:pt>
  </dgm:ptLst>
  <dgm:cxnLst>
    <dgm:cxn modelId="{6111CF4E-5D73-4946-A518-5E9986F18DCE}" srcId="{0F499274-C454-4CF1-AC42-57644C121121}" destId="{ADB9C9C4-6A74-4A12-96B3-FC95A62128AD}" srcOrd="0" destOrd="0" parTransId="{6FB75ACC-7CA7-450E-AE13-4BE4BCFE8624}" sibTransId="{9FB5C55C-2DD0-4734-B853-B44800683598}"/>
    <dgm:cxn modelId="{56A74BC0-6EAD-664F-9017-6230DECED813}" type="presOf" srcId="{84A81AA8-1E69-4623-A00A-F647AE480684}" destId="{F383086B-267B-1C4B-83D3-02464E299A4C}" srcOrd="0" destOrd="0" presId="urn:microsoft.com/office/officeart/2005/8/layout/vList2"/>
    <dgm:cxn modelId="{6A64BEF5-B33A-C343-B662-43073CA056C3}" type="presOf" srcId="{ADB9C9C4-6A74-4A12-96B3-FC95A62128AD}" destId="{75C4676F-2429-4E44-B9A5-25BB3621E3C3}" srcOrd="0" destOrd="0" presId="urn:microsoft.com/office/officeart/2005/8/layout/vList2"/>
    <dgm:cxn modelId="{845F8C57-B05A-5944-91B3-9F4DBB87228C}" type="presOf" srcId="{8E1D3BF0-2364-49BF-8005-E4D59D10EC11}" destId="{5199E4D2-B70A-E04E-B9B0-E3B4CAB966C2}" srcOrd="0" destOrd="0" presId="urn:microsoft.com/office/officeart/2005/8/layout/vList2"/>
    <dgm:cxn modelId="{614BC6FC-0896-E849-8046-21C304B00BE5}" type="presOf" srcId="{0F499274-C454-4CF1-AC42-57644C121121}" destId="{6D8346A5-7F83-9B4D-B29E-2CE418478399}" srcOrd="0" destOrd="0" presId="urn:microsoft.com/office/officeart/2005/8/layout/vList2"/>
    <dgm:cxn modelId="{C8769E39-4DB2-451A-82E5-028F1075A1AA}" srcId="{0F499274-C454-4CF1-AC42-57644C121121}" destId="{84A81AA8-1E69-4623-A00A-F647AE480684}" srcOrd="2" destOrd="0" parTransId="{236E114E-4047-41BB-81C2-DC166FA000B8}" sibTransId="{5DE4C952-3524-4021-BCF4-37929534ECF5}"/>
    <dgm:cxn modelId="{6F4B221D-EB15-4F41-A3F3-D07B98E0B460}" srcId="{0F499274-C454-4CF1-AC42-57644C121121}" destId="{8E1D3BF0-2364-49BF-8005-E4D59D10EC11}" srcOrd="1" destOrd="0" parTransId="{98EB3BEE-1121-4408-8B89-8F8C6C73C940}" sibTransId="{23459B22-95E5-49C2-926D-F3AD0AE05FE3}"/>
    <dgm:cxn modelId="{32AE88CB-19FE-6146-81CA-917C9E9617C1}" type="presParOf" srcId="{6D8346A5-7F83-9B4D-B29E-2CE418478399}" destId="{75C4676F-2429-4E44-B9A5-25BB3621E3C3}" srcOrd="0" destOrd="0" presId="urn:microsoft.com/office/officeart/2005/8/layout/vList2"/>
    <dgm:cxn modelId="{30A1FCF7-36EA-CA4E-B6AB-2CA7330E8754}" type="presParOf" srcId="{6D8346A5-7F83-9B4D-B29E-2CE418478399}" destId="{A90BA3AB-8EBF-EC42-9D9B-3EE093353042}" srcOrd="1" destOrd="0" presId="urn:microsoft.com/office/officeart/2005/8/layout/vList2"/>
    <dgm:cxn modelId="{3B019D49-351F-ED43-A532-CB8ECC5C6CD2}" type="presParOf" srcId="{6D8346A5-7F83-9B4D-B29E-2CE418478399}" destId="{5199E4D2-B70A-E04E-B9B0-E3B4CAB966C2}" srcOrd="2" destOrd="0" presId="urn:microsoft.com/office/officeart/2005/8/layout/vList2"/>
    <dgm:cxn modelId="{57D68A89-031B-9248-A4F8-5923ED721283}" type="presParOf" srcId="{6D8346A5-7F83-9B4D-B29E-2CE418478399}" destId="{2E3E1B92-2864-FB4D-83D6-671A692F06F8}" srcOrd="3" destOrd="0" presId="urn:microsoft.com/office/officeart/2005/8/layout/vList2"/>
    <dgm:cxn modelId="{56F94AAF-8EDD-B34C-B901-29634C0E209B}" type="presParOf" srcId="{6D8346A5-7F83-9B4D-B29E-2CE418478399}" destId="{F383086B-267B-1C4B-83D3-02464E299A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69623F-F026-42E9-B2BE-8CDC73B74C91}"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2075F277-2B5F-4270-9322-8C899A8D13CC}">
      <dgm:prSet/>
      <dgm:spPr/>
      <dgm:t>
        <a:bodyPr/>
        <a:lstStyle/>
        <a:p>
          <a:r>
            <a:rPr lang="en-US" dirty="0"/>
            <a:t>Möjliggör jämförande av den faktiska betydelsen av variabler i olika register, oberoende av vad variablerna heter</a:t>
          </a:r>
        </a:p>
      </dgm:t>
    </dgm:pt>
    <dgm:pt modelId="{B5759B96-0F73-434B-9620-91CAB14D9EBE}" type="parTrans" cxnId="{0525502D-50F8-4176-AE01-A5C15A50C43A}">
      <dgm:prSet/>
      <dgm:spPr/>
      <dgm:t>
        <a:bodyPr/>
        <a:lstStyle/>
        <a:p>
          <a:endParaRPr lang="en-US"/>
        </a:p>
      </dgm:t>
    </dgm:pt>
    <dgm:pt modelId="{B1C562B3-C543-4D53-AEFD-E022BFD37F1F}" type="sibTrans" cxnId="{0525502D-50F8-4176-AE01-A5C15A50C43A}">
      <dgm:prSet/>
      <dgm:spPr/>
      <dgm:t>
        <a:bodyPr/>
        <a:lstStyle/>
        <a:p>
          <a:endParaRPr lang="en-US"/>
        </a:p>
      </dgm:t>
    </dgm:pt>
    <dgm:pt modelId="{BB173C5B-6DDD-4E5B-A788-A287CE11EA34}">
      <dgm:prSet/>
      <dgm:spPr/>
      <dgm:t>
        <a:bodyPr/>
        <a:lstStyle/>
        <a:p>
          <a:r>
            <a:rPr lang="en-US" dirty="0"/>
            <a:t>Begrepp och metadata i </a:t>
          </a:r>
          <a:r>
            <a:rPr lang="en-US" dirty="0" err="1"/>
            <a:t>huvudsak</a:t>
          </a:r>
          <a:r>
            <a:rPr lang="en-US" dirty="0"/>
            <a:t> på </a:t>
          </a:r>
          <a:r>
            <a:rPr lang="en-US" dirty="0" err="1"/>
            <a:t>svenska</a:t>
          </a:r>
          <a:r>
            <a:rPr lang="en-US" dirty="0"/>
            <a:t> med </a:t>
          </a:r>
          <a:r>
            <a:rPr lang="en-US" dirty="0" err="1"/>
            <a:t>semantisk</a:t>
          </a:r>
          <a:r>
            <a:rPr lang="en-US" dirty="0"/>
            <a:t> </a:t>
          </a:r>
          <a:r>
            <a:rPr lang="en-US" dirty="0" err="1"/>
            <a:t>mappning</a:t>
          </a:r>
          <a:r>
            <a:rPr lang="en-US" dirty="0"/>
            <a:t> till </a:t>
          </a:r>
          <a:r>
            <a:rPr lang="en-US" dirty="0" err="1"/>
            <a:t>internationella</a:t>
          </a:r>
          <a:r>
            <a:rPr lang="en-US" dirty="0"/>
            <a:t> </a:t>
          </a:r>
          <a:r>
            <a:rPr lang="en-US" dirty="0" err="1"/>
            <a:t>ontologier</a:t>
          </a:r>
          <a:r>
            <a:rPr lang="en-US" dirty="0"/>
            <a:t> och </a:t>
          </a:r>
          <a:r>
            <a:rPr lang="en-US" dirty="0" err="1"/>
            <a:t>terminologier</a:t>
          </a:r>
          <a:endParaRPr lang="en-US" dirty="0"/>
        </a:p>
      </dgm:t>
    </dgm:pt>
    <dgm:pt modelId="{7D16503A-3F22-49E8-AFA7-364FDD3C3E8C}" type="parTrans" cxnId="{05E6AF85-86B9-4549-A8F8-9C21289FF8E6}">
      <dgm:prSet/>
      <dgm:spPr/>
      <dgm:t>
        <a:bodyPr/>
        <a:lstStyle/>
        <a:p>
          <a:endParaRPr lang="en-US"/>
        </a:p>
      </dgm:t>
    </dgm:pt>
    <dgm:pt modelId="{57E468F1-F5E8-481A-9EA2-130BF8305E94}" type="sibTrans" cxnId="{05E6AF85-86B9-4549-A8F8-9C21289FF8E6}">
      <dgm:prSet/>
      <dgm:spPr/>
      <dgm:t>
        <a:bodyPr/>
        <a:lstStyle/>
        <a:p>
          <a:endParaRPr lang="en-US"/>
        </a:p>
      </dgm:t>
    </dgm:pt>
    <dgm:pt modelId="{29C0524B-87AA-4048-9F9C-746CB3880572}">
      <dgm:prSet/>
      <dgm:spPr/>
      <dgm:t>
        <a:bodyPr/>
        <a:lstStyle/>
        <a:p>
          <a:r>
            <a:rPr lang="en-US" dirty="0"/>
            <a:t>Fritextsökning ger </a:t>
          </a:r>
          <a:r>
            <a:rPr lang="en-US" dirty="0" err="1"/>
            <a:t>träff</a:t>
          </a:r>
          <a:r>
            <a:rPr lang="en-US" dirty="0"/>
            <a:t> på </a:t>
          </a:r>
          <a:r>
            <a:rPr lang="en-US" dirty="0" err="1"/>
            <a:t>variablers</a:t>
          </a:r>
          <a:r>
            <a:rPr lang="en-US" dirty="0"/>
            <a:t> </a:t>
          </a:r>
          <a:r>
            <a:rPr lang="en-US" dirty="0" err="1"/>
            <a:t>namn</a:t>
          </a:r>
          <a:r>
            <a:rPr lang="en-US" dirty="0"/>
            <a:t>, </a:t>
          </a:r>
          <a:r>
            <a:rPr lang="en-US" dirty="0" err="1"/>
            <a:t>beskrivning</a:t>
          </a:r>
          <a:r>
            <a:rPr lang="en-US" dirty="0"/>
            <a:t>, definition, </a:t>
          </a:r>
          <a:r>
            <a:rPr lang="en-US" dirty="0" err="1"/>
            <a:t>vilket</a:t>
          </a:r>
          <a:r>
            <a:rPr lang="en-US" dirty="0"/>
            <a:t> register de </a:t>
          </a:r>
          <a:r>
            <a:rPr lang="en-US" dirty="0" err="1"/>
            <a:t>förekommer</a:t>
          </a:r>
          <a:r>
            <a:rPr lang="en-US" dirty="0"/>
            <a:t>. </a:t>
          </a:r>
        </a:p>
      </dgm:t>
    </dgm:pt>
    <dgm:pt modelId="{8C15F28A-EE41-448D-BFA7-F307D4E2A187}" type="parTrans" cxnId="{B6D33B5C-3D56-4631-9EFD-698DF0E01129}">
      <dgm:prSet/>
      <dgm:spPr/>
      <dgm:t>
        <a:bodyPr/>
        <a:lstStyle/>
        <a:p>
          <a:endParaRPr lang="en-US"/>
        </a:p>
      </dgm:t>
    </dgm:pt>
    <dgm:pt modelId="{2D704EBB-F05F-497A-95CA-C66485F577FF}" type="sibTrans" cxnId="{B6D33B5C-3D56-4631-9EFD-698DF0E01129}">
      <dgm:prSet/>
      <dgm:spPr/>
      <dgm:t>
        <a:bodyPr/>
        <a:lstStyle/>
        <a:p>
          <a:endParaRPr lang="en-US"/>
        </a:p>
      </dgm:t>
    </dgm:pt>
    <dgm:pt modelId="{CE4BBF69-9DDF-4C43-BAA6-ECB5138CF149}">
      <dgm:prSet/>
      <dgm:spPr/>
      <dgm:t>
        <a:bodyPr/>
        <a:lstStyle/>
        <a:p>
          <a:r>
            <a:rPr lang="en-US" dirty="0"/>
            <a:t>Sökning på specifika begrepp eller populationer</a:t>
          </a:r>
        </a:p>
      </dgm:t>
    </dgm:pt>
    <dgm:pt modelId="{FC8EA247-3A4A-438A-B95D-CD18ED81BE96}" type="parTrans" cxnId="{310E6582-D4B2-4A5D-AEB0-5339FBCC0792}">
      <dgm:prSet/>
      <dgm:spPr/>
      <dgm:t>
        <a:bodyPr/>
        <a:lstStyle/>
        <a:p>
          <a:endParaRPr lang="en-US"/>
        </a:p>
      </dgm:t>
    </dgm:pt>
    <dgm:pt modelId="{B2B9F37A-0D58-4B16-BB77-3617E9AE9FB8}" type="sibTrans" cxnId="{310E6582-D4B2-4A5D-AEB0-5339FBCC0792}">
      <dgm:prSet/>
      <dgm:spPr/>
      <dgm:t>
        <a:bodyPr/>
        <a:lstStyle/>
        <a:p>
          <a:endParaRPr lang="en-US"/>
        </a:p>
      </dgm:t>
    </dgm:pt>
    <dgm:pt modelId="{8606FF9E-94CD-4E36-BF8F-F32DAADA6C4B}">
      <dgm:prSet/>
      <dgm:spPr/>
      <dgm:t>
        <a:bodyPr/>
        <a:lstStyle/>
        <a:p>
          <a:r>
            <a:rPr lang="en-US" dirty="0"/>
            <a:t>Analys av ett enskilt registers struktur, variablerna betydelse, information om aktuella och historiska värdemängder, vilka populationer och tidsperioder variabeln har använts</a:t>
          </a:r>
        </a:p>
      </dgm:t>
    </dgm:pt>
    <dgm:pt modelId="{8EAAC7E0-4BE5-4447-810F-638A01709A32}" type="parTrans" cxnId="{20C55AFA-3F17-4BC5-8F0B-F4E0BC2B60D4}">
      <dgm:prSet/>
      <dgm:spPr/>
      <dgm:t>
        <a:bodyPr/>
        <a:lstStyle/>
        <a:p>
          <a:endParaRPr lang="en-US"/>
        </a:p>
      </dgm:t>
    </dgm:pt>
    <dgm:pt modelId="{A304CB98-FB10-4666-8FD2-A4820A4BF6BF}" type="sibTrans" cxnId="{20C55AFA-3F17-4BC5-8F0B-F4E0BC2B60D4}">
      <dgm:prSet/>
      <dgm:spPr/>
      <dgm:t>
        <a:bodyPr/>
        <a:lstStyle/>
        <a:p>
          <a:endParaRPr lang="en-US"/>
        </a:p>
      </dgm:t>
    </dgm:pt>
    <dgm:pt modelId="{68F724BE-0B35-BA49-BB4B-E2CC7DF19D6C}" type="pres">
      <dgm:prSet presAssocID="{7169623F-F026-42E9-B2BE-8CDC73B74C91}" presName="diagram" presStyleCnt="0">
        <dgm:presLayoutVars>
          <dgm:dir/>
          <dgm:resizeHandles val="exact"/>
        </dgm:presLayoutVars>
      </dgm:prSet>
      <dgm:spPr/>
      <dgm:t>
        <a:bodyPr/>
        <a:lstStyle/>
        <a:p>
          <a:endParaRPr lang="sv-SE"/>
        </a:p>
      </dgm:t>
    </dgm:pt>
    <dgm:pt modelId="{7969EC8E-AE79-CB41-931C-EDFAEBD0B635}" type="pres">
      <dgm:prSet presAssocID="{2075F277-2B5F-4270-9322-8C899A8D13CC}" presName="node" presStyleLbl="node1" presStyleIdx="0" presStyleCnt="5">
        <dgm:presLayoutVars>
          <dgm:bulletEnabled val="1"/>
        </dgm:presLayoutVars>
      </dgm:prSet>
      <dgm:spPr/>
      <dgm:t>
        <a:bodyPr/>
        <a:lstStyle/>
        <a:p>
          <a:endParaRPr lang="sv-SE"/>
        </a:p>
      </dgm:t>
    </dgm:pt>
    <dgm:pt modelId="{22B5D7BB-BB34-B646-8D18-86639D4D70B5}" type="pres">
      <dgm:prSet presAssocID="{B1C562B3-C543-4D53-AEFD-E022BFD37F1F}" presName="sibTrans" presStyleCnt="0"/>
      <dgm:spPr/>
    </dgm:pt>
    <dgm:pt modelId="{41589B16-E87B-484D-9DF1-1FA46FD08E37}" type="pres">
      <dgm:prSet presAssocID="{BB173C5B-6DDD-4E5B-A788-A287CE11EA34}" presName="node" presStyleLbl="node1" presStyleIdx="1" presStyleCnt="5">
        <dgm:presLayoutVars>
          <dgm:bulletEnabled val="1"/>
        </dgm:presLayoutVars>
      </dgm:prSet>
      <dgm:spPr/>
      <dgm:t>
        <a:bodyPr/>
        <a:lstStyle/>
        <a:p>
          <a:endParaRPr lang="sv-SE"/>
        </a:p>
      </dgm:t>
    </dgm:pt>
    <dgm:pt modelId="{55B5A74F-D6F5-E44F-B8D1-8568DD2FEAE3}" type="pres">
      <dgm:prSet presAssocID="{57E468F1-F5E8-481A-9EA2-130BF8305E94}" presName="sibTrans" presStyleCnt="0"/>
      <dgm:spPr/>
    </dgm:pt>
    <dgm:pt modelId="{E65E1C34-AEE0-954E-A933-BB0CF0F365CF}" type="pres">
      <dgm:prSet presAssocID="{29C0524B-87AA-4048-9F9C-746CB3880572}" presName="node" presStyleLbl="node1" presStyleIdx="2" presStyleCnt="5">
        <dgm:presLayoutVars>
          <dgm:bulletEnabled val="1"/>
        </dgm:presLayoutVars>
      </dgm:prSet>
      <dgm:spPr/>
      <dgm:t>
        <a:bodyPr/>
        <a:lstStyle/>
        <a:p>
          <a:endParaRPr lang="sv-SE"/>
        </a:p>
      </dgm:t>
    </dgm:pt>
    <dgm:pt modelId="{057D495F-2A16-8E48-B8EE-882EB17B3B25}" type="pres">
      <dgm:prSet presAssocID="{2D704EBB-F05F-497A-95CA-C66485F577FF}" presName="sibTrans" presStyleCnt="0"/>
      <dgm:spPr/>
    </dgm:pt>
    <dgm:pt modelId="{465DDB76-BB2B-4C4D-B55B-9F4B7B7446D3}" type="pres">
      <dgm:prSet presAssocID="{CE4BBF69-9DDF-4C43-BAA6-ECB5138CF149}" presName="node" presStyleLbl="node1" presStyleIdx="3" presStyleCnt="5">
        <dgm:presLayoutVars>
          <dgm:bulletEnabled val="1"/>
        </dgm:presLayoutVars>
      </dgm:prSet>
      <dgm:spPr/>
      <dgm:t>
        <a:bodyPr/>
        <a:lstStyle/>
        <a:p>
          <a:endParaRPr lang="sv-SE"/>
        </a:p>
      </dgm:t>
    </dgm:pt>
    <dgm:pt modelId="{667F6D47-E273-9342-8DAC-7218C33E2E29}" type="pres">
      <dgm:prSet presAssocID="{B2B9F37A-0D58-4B16-BB77-3617E9AE9FB8}" presName="sibTrans" presStyleCnt="0"/>
      <dgm:spPr/>
    </dgm:pt>
    <dgm:pt modelId="{9674FD17-A660-A44D-8D00-A7F867676ABA}" type="pres">
      <dgm:prSet presAssocID="{8606FF9E-94CD-4E36-BF8F-F32DAADA6C4B}" presName="node" presStyleLbl="node1" presStyleIdx="4" presStyleCnt="5">
        <dgm:presLayoutVars>
          <dgm:bulletEnabled val="1"/>
        </dgm:presLayoutVars>
      </dgm:prSet>
      <dgm:spPr/>
      <dgm:t>
        <a:bodyPr/>
        <a:lstStyle/>
        <a:p>
          <a:endParaRPr lang="sv-SE"/>
        </a:p>
      </dgm:t>
    </dgm:pt>
  </dgm:ptLst>
  <dgm:cxnLst>
    <dgm:cxn modelId="{20C55AFA-3F17-4BC5-8F0B-F4E0BC2B60D4}" srcId="{7169623F-F026-42E9-B2BE-8CDC73B74C91}" destId="{8606FF9E-94CD-4E36-BF8F-F32DAADA6C4B}" srcOrd="4" destOrd="0" parTransId="{8EAAC7E0-4BE5-4447-810F-638A01709A32}" sibTransId="{A304CB98-FB10-4666-8FD2-A4820A4BF6BF}"/>
    <dgm:cxn modelId="{B6D33B5C-3D56-4631-9EFD-698DF0E01129}" srcId="{7169623F-F026-42E9-B2BE-8CDC73B74C91}" destId="{29C0524B-87AA-4048-9F9C-746CB3880572}" srcOrd="2" destOrd="0" parTransId="{8C15F28A-EE41-448D-BFA7-F307D4E2A187}" sibTransId="{2D704EBB-F05F-497A-95CA-C66485F577FF}"/>
    <dgm:cxn modelId="{F8FDAFAB-7369-F14E-AEB9-E2F17F75E7C2}" type="presOf" srcId="{7169623F-F026-42E9-B2BE-8CDC73B74C91}" destId="{68F724BE-0B35-BA49-BB4B-E2CC7DF19D6C}" srcOrd="0" destOrd="0" presId="urn:microsoft.com/office/officeart/2005/8/layout/default"/>
    <dgm:cxn modelId="{4A63EE28-BC28-9249-B377-46A4FB77BAF1}" type="presOf" srcId="{29C0524B-87AA-4048-9F9C-746CB3880572}" destId="{E65E1C34-AEE0-954E-A933-BB0CF0F365CF}" srcOrd="0" destOrd="0" presId="urn:microsoft.com/office/officeart/2005/8/layout/default"/>
    <dgm:cxn modelId="{05E6AF85-86B9-4549-A8F8-9C21289FF8E6}" srcId="{7169623F-F026-42E9-B2BE-8CDC73B74C91}" destId="{BB173C5B-6DDD-4E5B-A788-A287CE11EA34}" srcOrd="1" destOrd="0" parTransId="{7D16503A-3F22-49E8-AFA7-364FDD3C3E8C}" sibTransId="{57E468F1-F5E8-481A-9EA2-130BF8305E94}"/>
    <dgm:cxn modelId="{E959454B-127D-844A-8A9D-1EA5F74990CA}" type="presOf" srcId="{2075F277-2B5F-4270-9322-8C899A8D13CC}" destId="{7969EC8E-AE79-CB41-931C-EDFAEBD0B635}" srcOrd="0" destOrd="0" presId="urn:microsoft.com/office/officeart/2005/8/layout/default"/>
    <dgm:cxn modelId="{CF8713BB-E844-D54A-B6DF-22894B672E3F}" type="presOf" srcId="{CE4BBF69-9DDF-4C43-BAA6-ECB5138CF149}" destId="{465DDB76-BB2B-4C4D-B55B-9F4B7B7446D3}" srcOrd="0" destOrd="0" presId="urn:microsoft.com/office/officeart/2005/8/layout/default"/>
    <dgm:cxn modelId="{310E6582-D4B2-4A5D-AEB0-5339FBCC0792}" srcId="{7169623F-F026-42E9-B2BE-8CDC73B74C91}" destId="{CE4BBF69-9DDF-4C43-BAA6-ECB5138CF149}" srcOrd="3" destOrd="0" parTransId="{FC8EA247-3A4A-438A-B95D-CD18ED81BE96}" sibTransId="{B2B9F37A-0D58-4B16-BB77-3617E9AE9FB8}"/>
    <dgm:cxn modelId="{95799AB7-AF1C-B14E-9569-BC5422A00FD1}" type="presOf" srcId="{8606FF9E-94CD-4E36-BF8F-F32DAADA6C4B}" destId="{9674FD17-A660-A44D-8D00-A7F867676ABA}" srcOrd="0" destOrd="0" presId="urn:microsoft.com/office/officeart/2005/8/layout/default"/>
    <dgm:cxn modelId="{0525502D-50F8-4176-AE01-A5C15A50C43A}" srcId="{7169623F-F026-42E9-B2BE-8CDC73B74C91}" destId="{2075F277-2B5F-4270-9322-8C899A8D13CC}" srcOrd="0" destOrd="0" parTransId="{B5759B96-0F73-434B-9620-91CAB14D9EBE}" sibTransId="{B1C562B3-C543-4D53-AEFD-E022BFD37F1F}"/>
    <dgm:cxn modelId="{587968D0-0D47-9D41-8092-B9ACE68EF706}" type="presOf" srcId="{BB173C5B-6DDD-4E5B-A788-A287CE11EA34}" destId="{41589B16-E87B-484D-9DF1-1FA46FD08E37}" srcOrd="0" destOrd="0" presId="urn:microsoft.com/office/officeart/2005/8/layout/default"/>
    <dgm:cxn modelId="{B39445B6-559B-4842-B43F-E50DABB50682}" type="presParOf" srcId="{68F724BE-0B35-BA49-BB4B-E2CC7DF19D6C}" destId="{7969EC8E-AE79-CB41-931C-EDFAEBD0B635}" srcOrd="0" destOrd="0" presId="urn:microsoft.com/office/officeart/2005/8/layout/default"/>
    <dgm:cxn modelId="{32C16B89-4818-5B4E-89BB-8ECD885B1C56}" type="presParOf" srcId="{68F724BE-0B35-BA49-BB4B-E2CC7DF19D6C}" destId="{22B5D7BB-BB34-B646-8D18-86639D4D70B5}" srcOrd="1" destOrd="0" presId="urn:microsoft.com/office/officeart/2005/8/layout/default"/>
    <dgm:cxn modelId="{77E1C0B8-3F8A-F449-8EF1-4BE38D2974AA}" type="presParOf" srcId="{68F724BE-0B35-BA49-BB4B-E2CC7DF19D6C}" destId="{41589B16-E87B-484D-9DF1-1FA46FD08E37}" srcOrd="2" destOrd="0" presId="urn:microsoft.com/office/officeart/2005/8/layout/default"/>
    <dgm:cxn modelId="{1EA9FAF2-2FEF-3A4B-8F30-E4276109D8B1}" type="presParOf" srcId="{68F724BE-0B35-BA49-BB4B-E2CC7DF19D6C}" destId="{55B5A74F-D6F5-E44F-B8D1-8568DD2FEAE3}" srcOrd="3" destOrd="0" presId="urn:microsoft.com/office/officeart/2005/8/layout/default"/>
    <dgm:cxn modelId="{35D8A289-8C8B-8B40-9547-34085B439845}" type="presParOf" srcId="{68F724BE-0B35-BA49-BB4B-E2CC7DF19D6C}" destId="{E65E1C34-AEE0-954E-A933-BB0CF0F365CF}" srcOrd="4" destOrd="0" presId="urn:microsoft.com/office/officeart/2005/8/layout/default"/>
    <dgm:cxn modelId="{05749D76-68AF-6C45-92DB-41B0F2743F49}" type="presParOf" srcId="{68F724BE-0B35-BA49-BB4B-E2CC7DF19D6C}" destId="{057D495F-2A16-8E48-B8EE-882EB17B3B25}" srcOrd="5" destOrd="0" presId="urn:microsoft.com/office/officeart/2005/8/layout/default"/>
    <dgm:cxn modelId="{A68B74A7-8659-4046-B83D-097DC8C12A1C}" type="presParOf" srcId="{68F724BE-0B35-BA49-BB4B-E2CC7DF19D6C}" destId="{465DDB76-BB2B-4C4D-B55B-9F4B7B7446D3}" srcOrd="6" destOrd="0" presId="urn:microsoft.com/office/officeart/2005/8/layout/default"/>
    <dgm:cxn modelId="{3CA4049B-EF96-B441-86C6-5907A27D716E}" type="presParOf" srcId="{68F724BE-0B35-BA49-BB4B-E2CC7DF19D6C}" destId="{667F6D47-E273-9342-8DAC-7218C33E2E29}" srcOrd="7" destOrd="0" presId="urn:microsoft.com/office/officeart/2005/8/layout/default"/>
    <dgm:cxn modelId="{360F1815-B396-1B41-8594-2A59BAA4F26C}" type="presParOf" srcId="{68F724BE-0B35-BA49-BB4B-E2CC7DF19D6C}" destId="{9674FD17-A660-A44D-8D00-A7F867676AB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7529BA-575C-459E-876A-C74FC545FC33}" type="doc">
      <dgm:prSet loTypeId="urn:microsoft.com/office/officeart/2005/8/layout/hChevron3" loCatId="process" qsTypeId="urn:microsoft.com/office/officeart/2005/8/quickstyle/simple1" qsCatId="simple" csTypeId="urn:microsoft.com/office/officeart/2005/8/colors/colorful5" csCatId="colorful"/>
      <dgm:spPr/>
      <dgm:t>
        <a:bodyPr/>
        <a:lstStyle/>
        <a:p>
          <a:endParaRPr lang="en-US"/>
        </a:p>
      </dgm:t>
    </dgm:pt>
    <dgm:pt modelId="{C6B868D3-F450-4A2D-876C-1C73D6B0BD4A}">
      <dgm:prSet/>
      <dgm:spPr/>
      <dgm:t>
        <a:bodyPr/>
        <a:lstStyle/>
        <a:p>
          <a:r>
            <a:rPr lang="en-US"/>
            <a:t>I denna listas de register som är anslutna till RUT/under anslutning till RUT </a:t>
          </a:r>
        </a:p>
      </dgm:t>
    </dgm:pt>
    <dgm:pt modelId="{C3BB0A8F-5A2B-4C54-AE6E-3D61DB15C0E2}" type="parTrans" cxnId="{C168B679-C09A-4D50-94FB-6522B71FCB00}">
      <dgm:prSet/>
      <dgm:spPr/>
      <dgm:t>
        <a:bodyPr/>
        <a:lstStyle/>
        <a:p>
          <a:endParaRPr lang="en-US"/>
        </a:p>
      </dgm:t>
    </dgm:pt>
    <dgm:pt modelId="{4C3468D1-4125-453C-B637-CED0CFA3DD83}" type="sibTrans" cxnId="{C168B679-C09A-4D50-94FB-6522B71FCB00}">
      <dgm:prSet/>
      <dgm:spPr/>
      <dgm:t>
        <a:bodyPr/>
        <a:lstStyle/>
        <a:p>
          <a:endParaRPr lang="en-US"/>
        </a:p>
      </dgm:t>
    </dgm:pt>
    <dgm:pt modelId="{06726DBD-5B96-4A31-9F82-F6FCED3C78AB}">
      <dgm:prSet/>
      <dgm:spPr/>
      <dgm:t>
        <a:bodyPr/>
        <a:lstStyle/>
        <a:p>
          <a:r>
            <a:rPr lang="en-US"/>
            <a:t>Totalt 39 register Ex:</a:t>
          </a:r>
        </a:p>
      </dgm:t>
    </dgm:pt>
    <dgm:pt modelId="{06C94F56-F34D-444C-B734-18302EBD119E}" type="parTrans" cxnId="{4C0E5669-223F-40FB-8B5D-1D26EF8C6F80}">
      <dgm:prSet/>
      <dgm:spPr/>
      <dgm:t>
        <a:bodyPr/>
        <a:lstStyle/>
        <a:p>
          <a:endParaRPr lang="en-US"/>
        </a:p>
      </dgm:t>
    </dgm:pt>
    <dgm:pt modelId="{1D4002B3-0098-48A9-BA3C-54DF5EF19396}" type="sibTrans" cxnId="{4C0E5669-223F-40FB-8B5D-1D26EF8C6F80}">
      <dgm:prSet/>
      <dgm:spPr/>
      <dgm:t>
        <a:bodyPr/>
        <a:lstStyle/>
        <a:p>
          <a:endParaRPr lang="en-US"/>
        </a:p>
      </dgm:t>
    </dgm:pt>
    <dgm:pt modelId="{E651722A-9C1D-4D85-817D-0AD8B90A955B}">
      <dgm:prSet/>
      <dgm:spPr/>
      <dgm:t>
        <a:bodyPr/>
        <a:lstStyle/>
        <a:p>
          <a:r>
            <a:rPr lang="en-US"/>
            <a:t>Andningssviktregistret (Swedevox)</a:t>
          </a:r>
        </a:p>
      </dgm:t>
    </dgm:pt>
    <dgm:pt modelId="{BCA8C384-FF35-494D-AE87-67296ABE4050}" type="parTrans" cxnId="{2818EEF1-60EF-457A-9212-47434CAC86AD}">
      <dgm:prSet/>
      <dgm:spPr/>
      <dgm:t>
        <a:bodyPr/>
        <a:lstStyle/>
        <a:p>
          <a:endParaRPr lang="en-US"/>
        </a:p>
      </dgm:t>
    </dgm:pt>
    <dgm:pt modelId="{8428579F-521C-4089-B647-5DA59D5BB922}" type="sibTrans" cxnId="{2818EEF1-60EF-457A-9212-47434CAC86AD}">
      <dgm:prSet/>
      <dgm:spPr/>
      <dgm:t>
        <a:bodyPr/>
        <a:lstStyle/>
        <a:p>
          <a:endParaRPr lang="en-US"/>
        </a:p>
      </dgm:t>
    </dgm:pt>
    <dgm:pt modelId="{6E9F11A0-D409-48E7-855F-C8CA5D320C1F}">
      <dgm:prSet/>
      <dgm:spPr/>
      <dgm:t>
        <a:bodyPr/>
        <a:lstStyle/>
        <a:p>
          <a:r>
            <a:rPr lang="en-US"/>
            <a:t>CPUP (Cerebral pares uppföljningprogram)</a:t>
          </a:r>
        </a:p>
      </dgm:t>
    </dgm:pt>
    <dgm:pt modelId="{0E6E4D49-FC21-4462-A4F7-850AEC7EAC85}" type="parTrans" cxnId="{107FD8F4-E34A-4DF1-BEB2-DFF31B50FD75}">
      <dgm:prSet/>
      <dgm:spPr/>
      <dgm:t>
        <a:bodyPr/>
        <a:lstStyle/>
        <a:p>
          <a:endParaRPr lang="en-US"/>
        </a:p>
      </dgm:t>
    </dgm:pt>
    <dgm:pt modelId="{C13C909A-8E01-447F-860F-B28D252AAC46}" type="sibTrans" cxnId="{107FD8F4-E34A-4DF1-BEB2-DFF31B50FD75}">
      <dgm:prSet/>
      <dgm:spPr/>
      <dgm:t>
        <a:bodyPr/>
        <a:lstStyle/>
        <a:p>
          <a:endParaRPr lang="en-US"/>
        </a:p>
      </dgm:t>
    </dgm:pt>
    <dgm:pt modelId="{84D3EB1F-FE3A-4FAF-BFCA-BBE69C94F059}">
      <dgm:prSet/>
      <dgm:spPr/>
      <dgm:t>
        <a:bodyPr/>
        <a:lstStyle/>
        <a:p>
          <a:r>
            <a:rPr lang="en-US"/>
            <a:t>Dödsorsaksregistret</a:t>
          </a:r>
        </a:p>
      </dgm:t>
    </dgm:pt>
    <dgm:pt modelId="{0E603181-EF21-4201-A8CA-AE6A48E47DCC}" type="parTrans" cxnId="{A0DA8A37-8C5A-4D79-84E2-78DD1F4C84BE}">
      <dgm:prSet/>
      <dgm:spPr/>
      <dgm:t>
        <a:bodyPr/>
        <a:lstStyle/>
        <a:p>
          <a:endParaRPr lang="en-US"/>
        </a:p>
      </dgm:t>
    </dgm:pt>
    <dgm:pt modelId="{A4027CF2-F61A-4FB7-9C19-1D08B641A63E}" type="sibTrans" cxnId="{A0DA8A37-8C5A-4D79-84E2-78DD1F4C84BE}">
      <dgm:prSet/>
      <dgm:spPr/>
      <dgm:t>
        <a:bodyPr/>
        <a:lstStyle/>
        <a:p>
          <a:endParaRPr lang="en-US"/>
        </a:p>
      </dgm:t>
    </dgm:pt>
    <dgm:pt modelId="{71A80C82-8AE9-4AB7-AA64-FC7061CB7E2E}">
      <dgm:prSet/>
      <dgm:spPr/>
      <dgm:t>
        <a:bodyPr/>
        <a:lstStyle/>
        <a:p>
          <a:r>
            <a:rPr lang="en-US"/>
            <a:t>Geografidatabasen</a:t>
          </a:r>
        </a:p>
      </dgm:t>
    </dgm:pt>
    <dgm:pt modelId="{EB5FC2AD-F11D-4324-83D8-14D869C32879}" type="parTrans" cxnId="{BA9A652C-4BBA-4CE4-B974-962FC1F23DBF}">
      <dgm:prSet/>
      <dgm:spPr/>
      <dgm:t>
        <a:bodyPr/>
        <a:lstStyle/>
        <a:p>
          <a:endParaRPr lang="en-US"/>
        </a:p>
      </dgm:t>
    </dgm:pt>
    <dgm:pt modelId="{D114EAD7-F002-48EA-9F3E-060CD4E300F1}" type="sibTrans" cxnId="{BA9A652C-4BBA-4CE4-B974-962FC1F23DBF}">
      <dgm:prSet/>
      <dgm:spPr/>
      <dgm:t>
        <a:bodyPr/>
        <a:lstStyle/>
        <a:p>
          <a:endParaRPr lang="en-US"/>
        </a:p>
      </dgm:t>
    </dgm:pt>
    <dgm:pt modelId="{7EBB9218-4FC3-4EBA-8CBE-926958A3F385}">
      <dgm:prSet/>
      <dgm:spPr/>
      <dgm:t>
        <a:bodyPr/>
        <a:lstStyle/>
        <a:p>
          <a:r>
            <a:rPr lang="en-US"/>
            <a:t>Yrkesregistret</a:t>
          </a:r>
        </a:p>
      </dgm:t>
    </dgm:pt>
    <dgm:pt modelId="{79D9A297-8F35-4279-BF58-5090BEE18AC1}" type="parTrans" cxnId="{66A8F9E8-D948-48FF-8DB3-D6513D78FB61}">
      <dgm:prSet/>
      <dgm:spPr/>
      <dgm:t>
        <a:bodyPr/>
        <a:lstStyle/>
        <a:p>
          <a:endParaRPr lang="en-US"/>
        </a:p>
      </dgm:t>
    </dgm:pt>
    <dgm:pt modelId="{993A7064-CE97-4737-AAB9-1C9B4CDC5050}" type="sibTrans" cxnId="{66A8F9E8-D948-48FF-8DB3-D6513D78FB61}">
      <dgm:prSet/>
      <dgm:spPr/>
      <dgm:t>
        <a:bodyPr/>
        <a:lstStyle/>
        <a:p>
          <a:endParaRPr lang="en-US"/>
        </a:p>
      </dgm:t>
    </dgm:pt>
    <dgm:pt modelId="{C21A6D74-137D-344C-975A-E0F8D1C9A27C}" type="pres">
      <dgm:prSet presAssocID="{897529BA-575C-459E-876A-C74FC545FC33}" presName="Name0" presStyleCnt="0">
        <dgm:presLayoutVars>
          <dgm:dir/>
          <dgm:resizeHandles val="exact"/>
        </dgm:presLayoutVars>
      </dgm:prSet>
      <dgm:spPr/>
      <dgm:t>
        <a:bodyPr/>
        <a:lstStyle/>
        <a:p>
          <a:endParaRPr lang="sv-SE"/>
        </a:p>
      </dgm:t>
    </dgm:pt>
    <dgm:pt modelId="{474DDA43-4D2E-0C44-BA1E-2B49AB8ADD21}" type="pres">
      <dgm:prSet presAssocID="{C6B868D3-F450-4A2D-876C-1C73D6B0BD4A}" presName="parAndChTx" presStyleLbl="node1" presStyleIdx="0" presStyleCnt="2">
        <dgm:presLayoutVars>
          <dgm:bulletEnabled val="1"/>
        </dgm:presLayoutVars>
      </dgm:prSet>
      <dgm:spPr/>
      <dgm:t>
        <a:bodyPr/>
        <a:lstStyle/>
        <a:p>
          <a:endParaRPr lang="sv-SE"/>
        </a:p>
      </dgm:t>
    </dgm:pt>
    <dgm:pt modelId="{3CD3E942-5775-2043-93F9-BE284260B7A2}" type="pres">
      <dgm:prSet presAssocID="{4C3468D1-4125-453C-B637-CED0CFA3DD83}" presName="parAndChSpace" presStyleCnt="0"/>
      <dgm:spPr/>
    </dgm:pt>
    <dgm:pt modelId="{B1BC580E-6880-8C41-BAC3-17F8B8C3D5E9}" type="pres">
      <dgm:prSet presAssocID="{06726DBD-5B96-4A31-9F82-F6FCED3C78AB}" presName="parAndChTx" presStyleLbl="node1" presStyleIdx="1" presStyleCnt="2">
        <dgm:presLayoutVars>
          <dgm:bulletEnabled val="1"/>
        </dgm:presLayoutVars>
      </dgm:prSet>
      <dgm:spPr/>
      <dgm:t>
        <a:bodyPr/>
        <a:lstStyle/>
        <a:p>
          <a:endParaRPr lang="sv-SE"/>
        </a:p>
      </dgm:t>
    </dgm:pt>
  </dgm:ptLst>
  <dgm:cxnLst>
    <dgm:cxn modelId="{BA9A652C-4BBA-4CE4-B974-962FC1F23DBF}" srcId="{06726DBD-5B96-4A31-9F82-F6FCED3C78AB}" destId="{71A80C82-8AE9-4AB7-AA64-FC7061CB7E2E}" srcOrd="3" destOrd="0" parTransId="{EB5FC2AD-F11D-4324-83D8-14D869C32879}" sibTransId="{D114EAD7-F002-48EA-9F3E-060CD4E300F1}"/>
    <dgm:cxn modelId="{1A1BA4D7-4C73-4F48-8DD9-C98587B8A51C}" type="presOf" srcId="{E651722A-9C1D-4D85-817D-0AD8B90A955B}" destId="{B1BC580E-6880-8C41-BAC3-17F8B8C3D5E9}" srcOrd="0" destOrd="1" presId="urn:microsoft.com/office/officeart/2005/8/layout/hChevron3"/>
    <dgm:cxn modelId="{C168B679-C09A-4D50-94FB-6522B71FCB00}" srcId="{897529BA-575C-459E-876A-C74FC545FC33}" destId="{C6B868D3-F450-4A2D-876C-1C73D6B0BD4A}" srcOrd="0" destOrd="0" parTransId="{C3BB0A8F-5A2B-4C54-AE6E-3D61DB15C0E2}" sibTransId="{4C3468D1-4125-453C-B637-CED0CFA3DD83}"/>
    <dgm:cxn modelId="{2818EEF1-60EF-457A-9212-47434CAC86AD}" srcId="{06726DBD-5B96-4A31-9F82-F6FCED3C78AB}" destId="{E651722A-9C1D-4D85-817D-0AD8B90A955B}" srcOrd="0" destOrd="0" parTransId="{BCA8C384-FF35-494D-AE87-67296ABE4050}" sibTransId="{8428579F-521C-4089-B647-5DA59D5BB922}"/>
    <dgm:cxn modelId="{A0DA8A37-8C5A-4D79-84E2-78DD1F4C84BE}" srcId="{06726DBD-5B96-4A31-9F82-F6FCED3C78AB}" destId="{84D3EB1F-FE3A-4FAF-BFCA-BBE69C94F059}" srcOrd="2" destOrd="0" parTransId="{0E603181-EF21-4201-A8CA-AE6A48E47DCC}" sibTransId="{A4027CF2-F61A-4FB7-9C19-1D08B641A63E}"/>
    <dgm:cxn modelId="{163D5B82-3E3E-7749-B77B-9A64109C9674}" type="presOf" srcId="{71A80C82-8AE9-4AB7-AA64-FC7061CB7E2E}" destId="{B1BC580E-6880-8C41-BAC3-17F8B8C3D5E9}" srcOrd="0" destOrd="4" presId="urn:microsoft.com/office/officeart/2005/8/layout/hChevron3"/>
    <dgm:cxn modelId="{CE6B43A7-A46B-6742-B895-90B87D747A9B}" type="presOf" srcId="{84D3EB1F-FE3A-4FAF-BFCA-BBE69C94F059}" destId="{B1BC580E-6880-8C41-BAC3-17F8B8C3D5E9}" srcOrd="0" destOrd="3" presId="urn:microsoft.com/office/officeart/2005/8/layout/hChevron3"/>
    <dgm:cxn modelId="{66A8F9E8-D948-48FF-8DB3-D6513D78FB61}" srcId="{06726DBD-5B96-4A31-9F82-F6FCED3C78AB}" destId="{7EBB9218-4FC3-4EBA-8CBE-926958A3F385}" srcOrd="4" destOrd="0" parTransId="{79D9A297-8F35-4279-BF58-5090BEE18AC1}" sibTransId="{993A7064-CE97-4737-AAB9-1C9B4CDC5050}"/>
    <dgm:cxn modelId="{107FD8F4-E34A-4DF1-BEB2-DFF31B50FD75}" srcId="{06726DBD-5B96-4A31-9F82-F6FCED3C78AB}" destId="{6E9F11A0-D409-48E7-855F-C8CA5D320C1F}" srcOrd="1" destOrd="0" parTransId="{0E6E4D49-FC21-4462-A4F7-850AEC7EAC85}" sibTransId="{C13C909A-8E01-447F-860F-B28D252AAC46}"/>
    <dgm:cxn modelId="{F88E1511-16E8-F644-9DC2-25FC0F968EAC}" type="presOf" srcId="{06726DBD-5B96-4A31-9F82-F6FCED3C78AB}" destId="{B1BC580E-6880-8C41-BAC3-17F8B8C3D5E9}" srcOrd="0" destOrd="0" presId="urn:microsoft.com/office/officeart/2005/8/layout/hChevron3"/>
    <dgm:cxn modelId="{4C0E5669-223F-40FB-8B5D-1D26EF8C6F80}" srcId="{897529BA-575C-459E-876A-C74FC545FC33}" destId="{06726DBD-5B96-4A31-9F82-F6FCED3C78AB}" srcOrd="1" destOrd="0" parTransId="{06C94F56-F34D-444C-B734-18302EBD119E}" sibTransId="{1D4002B3-0098-48A9-BA3C-54DF5EF19396}"/>
    <dgm:cxn modelId="{BECF66BF-C5C9-EB41-BA51-7D5892CFAA2E}" type="presOf" srcId="{7EBB9218-4FC3-4EBA-8CBE-926958A3F385}" destId="{B1BC580E-6880-8C41-BAC3-17F8B8C3D5E9}" srcOrd="0" destOrd="5" presId="urn:microsoft.com/office/officeart/2005/8/layout/hChevron3"/>
    <dgm:cxn modelId="{5024F51D-9B2F-2A42-A5B2-113BEFAAA55F}" type="presOf" srcId="{C6B868D3-F450-4A2D-876C-1C73D6B0BD4A}" destId="{474DDA43-4D2E-0C44-BA1E-2B49AB8ADD21}" srcOrd="0" destOrd="0" presId="urn:microsoft.com/office/officeart/2005/8/layout/hChevron3"/>
    <dgm:cxn modelId="{1407D9D8-9E9E-ED4C-9A3A-DF8207B89702}" type="presOf" srcId="{6E9F11A0-D409-48E7-855F-C8CA5D320C1F}" destId="{B1BC580E-6880-8C41-BAC3-17F8B8C3D5E9}" srcOrd="0" destOrd="2" presId="urn:microsoft.com/office/officeart/2005/8/layout/hChevron3"/>
    <dgm:cxn modelId="{EC159EE1-5B96-614A-9E86-A2E4CA1B0B22}" type="presOf" srcId="{897529BA-575C-459E-876A-C74FC545FC33}" destId="{C21A6D74-137D-344C-975A-E0F8D1C9A27C}" srcOrd="0" destOrd="0" presId="urn:microsoft.com/office/officeart/2005/8/layout/hChevron3"/>
    <dgm:cxn modelId="{ACDEC4BE-8EC5-3049-BB0A-CE054C671A1F}" type="presParOf" srcId="{C21A6D74-137D-344C-975A-E0F8D1C9A27C}" destId="{474DDA43-4D2E-0C44-BA1E-2B49AB8ADD21}" srcOrd="0" destOrd="0" presId="urn:microsoft.com/office/officeart/2005/8/layout/hChevron3"/>
    <dgm:cxn modelId="{E5640946-0471-CC4F-85CF-45822598C3BD}" type="presParOf" srcId="{C21A6D74-137D-344C-975A-E0F8D1C9A27C}" destId="{3CD3E942-5775-2043-93F9-BE284260B7A2}" srcOrd="1" destOrd="0" presId="urn:microsoft.com/office/officeart/2005/8/layout/hChevron3"/>
    <dgm:cxn modelId="{84096FDD-87FF-324A-A9A8-A566D2ABA566}" type="presParOf" srcId="{C21A6D74-137D-344C-975A-E0F8D1C9A27C}" destId="{B1BC580E-6880-8C41-BAC3-17F8B8C3D5E9}"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341070-86CF-4DB9-A694-B314E1C4B590}"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8ABB5C89-A44F-451A-BFA5-261BC6D2F517}">
      <dgm:prSet/>
      <dgm:spPr/>
      <dgm:t>
        <a:bodyPr/>
        <a:lstStyle/>
        <a:p>
          <a:r>
            <a:rPr lang="en-US"/>
            <a:t>I verktyget beskrivs de anslutna registrens innehåll</a:t>
          </a:r>
        </a:p>
      </dgm:t>
    </dgm:pt>
    <dgm:pt modelId="{64BE36F3-FCE6-4188-BE41-0B25D68D1DF0}" type="parTrans" cxnId="{0CFBD9B3-448C-4F20-88E7-C7F4E2743C2E}">
      <dgm:prSet/>
      <dgm:spPr/>
      <dgm:t>
        <a:bodyPr/>
        <a:lstStyle/>
        <a:p>
          <a:endParaRPr lang="en-US"/>
        </a:p>
      </dgm:t>
    </dgm:pt>
    <dgm:pt modelId="{A2CE285C-8201-41FE-A7F4-20752D92E5E0}" type="sibTrans" cxnId="{0CFBD9B3-448C-4F20-88E7-C7F4E2743C2E}">
      <dgm:prSet/>
      <dgm:spPr/>
      <dgm:t>
        <a:bodyPr/>
        <a:lstStyle/>
        <a:p>
          <a:endParaRPr lang="en-US"/>
        </a:p>
      </dgm:t>
    </dgm:pt>
    <dgm:pt modelId="{556B833A-C3E5-424A-A5DB-62542EC4C714}">
      <dgm:prSet/>
      <dgm:spPr/>
      <dgm:t>
        <a:bodyPr/>
        <a:lstStyle/>
        <a:p>
          <a:r>
            <a:rPr lang="en-US"/>
            <a:t>Måste logga in för att kunna använda verktyget</a:t>
          </a:r>
        </a:p>
      </dgm:t>
    </dgm:pt>
    <dgm:pt modelId="{17C24A4F-9F67-4FF9-B8FD-51680FD4387E}" type="parTrans" cxnId="{A59CD121-FAAB-4059-81AE-020C2CBD353A}">
      <dgm:prSet/>
      <dgm:spPr/>
      <dgm:t>
        <a:bodyPr/>
        <a:lstStyle/>
        <a:p>
          <a:endParaRPr lang="en-US"/>
        </a:p>
      </dgm:t>
    </dgm:pt>
    <dgm:pt modelId="{E2D569DB-1088-4437-B4D9-6F2180413BFC}" type="sibTrans" cxnId="{A59CD121-FAAB-4059-81AE-020C2CBD353A}">
      <dgm:prSet/>
      <dgm:spPr/>
      <dgm:t>
        <a:bodyPr/>
        <a:lstStyle/>
        <a:p>
          <a:endParaRPr lang="en-US"/>
        </a:p>
      </dgm:t>
    </dgm:pt>
    <dgm:pt modelId="{BC343A8C-1A45-234A-9CB1-D624A3945B24}" type="pres">
      <dgm:prSet presAssocID="{41341070-86CF-4DB9-A694-B314E1C4B590}" presName="outerComposite" presStyleCnt="0">
        <dgm:presLayoutVars>
          <dgm:chMax val="5"/>
          <dgm:dir/>
          <dgm:resizeHandles val="exact"/>
        </dgm:presLayoutVars>
      </dgm:prSet>
      <dgm:spPr/>
      <dgm:t>
        <a:bodyPr/>
        <a:lstStyle/>
        <a:p>
          <a:endParaRPr lang="sv-SE"/>
        </a:p>
      </dgm:t>
    </dgm:pt>
    <dgm:pt modelId="{6D6CB74A-4109-0240-912C-24948F2C09E2}" type="pres">
      <dgm:prSet presAssocID="{41341070-86CF-4DB9-A694-B314E1C4B590}" presName="dummyMaxCanvas" presStyleCnt="0">
        <dgm:presLayoutVars/>
      </dgm:prSet>
      <dgm:spPr/>
    </dgm:pt>
    <dgm:pt modelId="{577919C4-58A1-0C4F-9B0D-08CA2655E3CD}" type="pres">
      <dgm:prSet presAssocID="{41341070-86CF-4DB9-A694-B314E1C4B590}" presName="TwoNodes_1" presStyleLbl="node1" presStyleIdx="0" presStyleCnt="2">
        <dgm:presLayoutVars>
          <dgm:bulletEnabled val="1"/>
        </dgm:presLayoutVars>
      </dgm:prSet>
      <dgm:spPr/>
      <dgm:t>
        <a:bodyPr/>
        <a:lstStyle/>
        <a:p>
          <a:endParaRPr lang="sv-SE"/>
        </a:p>
      </dgm:t>
    </dgm:pt>
    <dgm:pt modelId="{3072E9C5-429D-654E-A8A1-29D330B9FC98}" type="pres">
      <dgm:prSet presAssocID="{41341070-86CF-4DB9-A694-B314E1C4B590}" presName="TwoNodes_2" presStyleLbl="node1" presStyleIdx="1" presStyleCnt="2">
        <dgm:presLayoutVars>
          <dgm:bulletEnabled val="1"/>
        </dgm:presLayoutVars>
      </dgm:prSet>
      <dgm:spPr/>
      <dgm:t>
        <a:bodyPr/>
        <a:lstStyle/>
        <a:p>
          <a:endParaRPr lang="sv-SE"/>
        </a:p>
      </dgm:t>
    </dgm:pt>
    <dgm:pt modelId="{D46709C3-AE26-C245-9AAB-F88EC73C5148}" type="pres">
      <dgm:prSet presAssocID="{41341070-86CF-4DB9-A694-B314E1C4B590}" presName="TwoConn_1-2" presStyleLbl="fgAccFollowNode1" presStyleIdx="0" presStyleCnt="1">
        <dgm:presLayoutVars>
          <dgm:bulletEnabled val="1"/>
        </dgm:presLayoutVars>
      </dgm:prSet>
      <dgm:spPr/>
      <dgm:t>
        <a:bodyPr/>
        <a:lstStyle/>
        <a:p>
          <a:endParaRPr lang="sv-SE"/>
        </a:p>
      </dgm:t>
    </dgm:pt>
    <dgm:pt modelId="{7361B142-5AE6-2F48-8868-35F8999CA6BF}" type="pres">
      <dgm:prSet presAssocID="{41341070-86CF-4DB9-A694-B314E1C4B590}" presName="TwoNodes_1_text" presStyleLbl="node1" presStyleIdx="1" presStyleCnt="2">
        <dgm:presLayoutVars>
          <dgm:bulletEnabled val="1"/>
        </dgm:presLayoutVars>
      </dgm:prSet>
      <dgm:spPr/>
      <dgm:t>
        <a:bodyPr/>
        <a:lstStyle/>
        <a:p>
          <a:endParaRPr lang="sv-SE"/>
        </a:p>
      </dgm:t>
    </dgm:pt>
    <dgm:pt modelId="{270DE23F-BD43-CE44-8899-1F63C866A9DE}" type="pres">
      <dgm:prSet presAssocID="{41341070-86CF-4DB9-A694-B314E1C4B590}" presName="TwoNodes_2_text" presStyleLbl="node1" presStyleIdx="1" presStyleCnt="2">
        <dgm:presLayoutVars>
          <dgm:bulletEnabled val="1"/>
        </dgm:presLayoutVars>
      </dgm:prSet>
      <dgm:spPr/>
      <dgm:t>
        <a:bodyPr/>
        <a:lstStyle/>
        <a:p>
          <a:endParaRPr lang="sv-SE"/>
        </a:p>
      </dgm:t>
    </dgm:pt>
  </dgm:ptLst>
  <dgm:cxnLst>
    <dgm:cxn modelId="{978FD7A5-8020-384B-9CD8-E93FE2DD0E1A}" type="presOf" srcId="{556B833A-C3E5-424A-A5DB-62542EC4C714}" destId="{270DE23F-BD43-CE44-8899-1F63C866A9DE}" srcOrd="1" destOrd="0" presId="urn:microsoft.com/office/officeart/2005/8/layout/vProcess5"/>
    <dgm:cxn modelId="{6BE52956-FE07-BB45-9F63-EEA07C285C04}" type="presOf" srcId="{41341070-86CF-4DB9-A694-B314E1C4B590}" destId="{BC343A8C-1A45-234A-9CB1-D624A3945B24}" srcOrd="0" destOrd="0" presId="urn:microsoft.com/office/officeart/2005/8/layout/vProcess5"/>
    <dgm:cxn modelId="{A59CD121-FAAB-4059-81AE-020C2CBD353A}" srcId="{41341070-86CF-4DB9-A694-B314E1C4B590}" destId="{556B833A-C3E5-424A-A5DB-62542EC4C714}" srcOrd="1" destOrd="0" parTransId="{17C24A4F-9F67-4FF9-B8FD-51680FD4387E}" sibTransId="{E2D569DB-1088-4437-B4D9-6F2180413BFC}"/>
    <dgm:cxn modelId="{0CFBD9B3-448C-4F20-88E7-C7F4E2743C2E}" srcId="{41341070-86CF-4DB9-A694-B314E1C4B590}" destId="{8ABB5C89-A44F-451A-BFA5-261BC6D2F517}" srcOrd="0" destOrd="0" parTransId="{64BE36F3-FCE6-4188-BE41-0B25D68D1DF0}" sibTransId="{A2CE285C-8201-41FE-A7F4-20752D92E5E0}"/>
    <dgm:cxn modelId="{3AE966CF-801F-AC4E-96DF-821A4CF216C4}" type="presOf" srcId="{8ABB5C89-A44F-451A-BFA5-261BC6D2F517}" destId="{7361B142-5AE6-2F48-8868-35F8999CA6BF}" srcOrd="1" destOrd="0" presId="urn:microsoft.com/office/officeart/2005/8/layout/vProcess5"/>
    <dgm:cxn modelId="{5BD47E00-AA73-774D-95C0-2E2682D11A07}" type="presOf" srcId="{A2CE285C-8201-41FE-A7F4-20752D92E5E0}" destId="{D46709C3-AE26-C245-9AAB-F88EC73C5148}" srcOrd="0" destOrd="0" presId="urn:microsoft.com/office/officeart/2005/8/layout/vProcess5"/>
    <dgm:cxn modelId="{52DADB79-128C-904E-B32E-C9631498BD4B}" type="presOf" srcId="{556B833A-C3E5-424A-A5DB-62542EC4C714}" destId="{3072E9C5-429D-654E-A8A1-29D330B9FC98}" srcOrd="0" destOrd="0" presId="urn:microsoft.com/office/officeart/2005/8/layout/vProcess5"/>
    <dgm:cxn modelId="{45510920-B583-AD48-9B06-4602C9868524}" type="presOf" srcId="{8ABB5C89-A44F-451A-BFA5-261BC6D2F517}" destId="{577919C4-58A1-0C4F-9B0D-08CA2655E3CD}" srcOrd="0" destOrd="0" presId="urn:microsoft.com/office/officeart/2005/8/layout/vProcess5"/>
    <dgm:cxn modelId="{37B1A1EC-F705-D842-9455-FED2F6507C71}" type="presParOf" srcId="{BC343A8C-1A45-234A-9CB1-D624A3945B24}" destId="{6D6CB74A-4109-0240-912C-24948F2C09E2}" srcOrd="0" destOrd="0" presId="urn:microsoft.com/office/officeart/2005/8/layout/vProcess5"/>
    <dgm:cxn modelId="{288568A0-74D9-1C41-82CB-CB365527A661}" type="presParOf" srcId="{BC343A8C-1A45-234A-9CB1-D624A3945B24}" destId="{577919C4-58A1-0C4F-9B0D-08CA2655E3CD}" srcOrd="1" destOrd="0" presId="urn:microsoft.com/office/officeart/2005/8/layout/vProcess5"/>
    <dgm:cxn modelId="{B6EC25A4-717F-BF40-9979-F7B6B5724468}" type="presParOf" srcId="{BC343A8C-1A45-234A-9CB1-D624A3945B24}" destId="{3072E9C5-429D-654E-A8A1-29D330B9FC98}" srcOrd="2" destOrd="0" presId="urn:microsoft.com/office/officeart/2005/8/layout/vProcess5"/>
    <dgm:cxn modelId="{51B08618-DA6E-AB4F-9EE3-F1DE70EC0DF0}" type="presParOf" srcId="{BC343A8C-1A45-234A-9CB1-D624A3945B24}" destId="{D46709C3-AE26-C245-9AAB-F88EC73C5148}" srcOrd="3" destOrd="0" presId="urn:microsoft.com/office/officeart/2005/8/layout/vProcess5"/>
    <dgm:cxn modelId="{0CF3176A-B0A8-964B-9C77-62896790A92C}" type="presParOf" srcId="{BC343A8C-1A45-234A-9CB1-D624A3945B24}" destId="{7361B142-5AE6-2F48-8868-35F8999CA6BF}" srcOrd="4" destOrd="0" presId="urn:microsoft.com/office/officeart/2005/8/layout/vProcess5"/>
    <dgm:cxn modelId="{06F6E614-0E6B-5647-AF39-AC5738B8FBFA}" type="presParOf" srcId="{BC343A8C-1A45-234A-9CB1-D624A3945B24}" destId="{270DE23F-BD43-CE44-8899-1F63C866A9D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499274-C454-4CF1-AC42-57644C12112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E1D3BF0-2364-49BF-8005-E4D59D10EC11}">
      <dgm:prSet/>
      <dgm:spPr/>
      <dgm:t>
        <a:bodyPr/>
        <a:lstStyle/>
        <a:p>
          <a:r>
            <a:rPr lang="sv-SE">
              <a:latin typeface="+mn-lt"/>
              <a:ea typeface="+mn-ea"/>
              <a:cs typeface="+mn-cs"/>
            </a:rPr>
            <a:t>Sökordet jämförs med namnet och beskrivningen för:</a:t>
          </a:r>
        </a:p>
        <a:p>
          <a:r>
            <a:rPr lang="sv-SE">
              <a:latin typeface="+mn-lt"/>
              <a:ea typeface="+mn-ea"/>
              <a:cs typeface="+mn-cs"/>
            </a:rPr>
            <a:t>variabel</a:t>
          </a:r>
          <a:br>
            <a:rPr lang="sv-SE">
              <a:latin typeface="+mn-lt"/>
              <a:ea typeface="+mn-ea"/>
              <a:cs typeface="+mn-cs"/>
            </a:rPr>
          </a:br>
          <a:r>
            <a:rPr lang="sv-SE">
              <a:latin typeface="+mn-lt"/>
              <a:ea typeface="+mn-ea"/>
              <a:cs typeface="+mn-cs"/>
            </a:rPr>
            <a:t>representation av variabel (variant av värdemängd)</a:t>
          </a:r>
          <a:br>
            <a:rPr lang="sv-SE">
              <a:latin typeface="+mn-lt"/>
              <a:ea typeface="+mn-ea"/>
              <a:cs typeface="+mn-cs"/>
            </a:rPr>
          </a:br>
          <a:r>
            <a:rPr lang="sv-SE">
              <a:latin typeface="+mn-lt"/>
              <a:ea typeface="+mn-ea"/>
              <a:cs typeface="+mn-cs"/>
            </a:rPr>
            <a:t>variabelkontext (variabeln vid mättillfälle)</a:t>
          </a:r>
          <a:br>
            <a:rPr lang="sv-SE">
              <a:latin typeface="+mn-lt"/>
              <a:ea typeface="+mn-ea"/>
              <a:cs typeface="+mn-cs"/>
            </a:rPr>
          </a:br>
          <a:r>
            <a:rPr lang="sv-SE">
              <a:latin typeface="+mn-lt"/>
              <a:ea typeface="+mn-ea"/>
              <a:cs typeface="+mn-cs"/>
            </a:rPr>
            <a:t>objekttyp (det objekt en variabel beskriver)</a:t>
          </a:r>
          <a:br>
            <a:rPr lang="sv-SE">
              <a:latin typeface="+mn-lt"/>
              <a:ea typeface="+mn-ea"/>
              <a:cs typeface="+mn-cs"/>
            </a:rPr>
          </a:br>
          <a:r>
            <a:rPr lang="sv-SE">
              <a:latin typeface="+mn-lt"/>
              <a:ea typeface="+mn-ea"/>
              <a:cs typeface="+mn-cs"/>
            </a:rPr>
            <a:t>statistiskt objekt</a:t>
          </a:r>
          <a:br>
            <a:rPr lang="sv-SE">
              <a:latin typeface="+mn-lt"/>
              <a:ea typeface="+mn-ea"/>
              <a:cs typeface="+mn-cs"/>
            </a:rPr>
          </a:br>
          <a:r>
            <a:rPr lang="sv-SE">
              <a:latin typeface="+mn-lt"/>
              <a:ea typeface="+mn-ea"/>
              <a:cs typeface="+mn-cs"/>
            </a:rPr>
            <a:t>variabelns definierande begrepp</a:t>
          </a:r>
          <a:br>
            <a:rPr lang="sv-SE">
              <a:latin typeface="+mn-lt"/>
              <a:ea typeface="+mn-ea"/>
              <a:cs typeface="+mn-cs"/>
            </a:rPr>
          </a:br>
          <a:r>
            <a:rPr lang="sv-SE">
              <a:latin typeface="+mn-lt"/>
              <a:ea typeface="+mn-ea"/>
              <a:cs typeface="+mn-cs"/>
            </a:rPr>
            <a:t>närliggande begrepp</a:t>
          </a:r>
          <a:br>
            <a:rPr lang="sv-SE">
              <a:latin typeface="+mn-lt"/>
              <a:ea typeface="+mn-ea"/>
              <a:cs typeface="+mn-cs"/>
            </a:rPr>
          </a:br>
          <a:r>
            <a:rPr lang="sv-SE">
              <a:latin typeface="+mn-lt"/>
              <a:ea typeface="+mn-ea"/>
              <a:cs typeface="+mn-cs"/>
            </a:rPr>
            <a:t>värdedomän (värdemängd)</a:t>
          </a:r>
          <a:br>
            <a:rPr lang="sv-SE">
              <a:latin typeface="+mn-lt"/>
              <a:ea typeface="+mn-ea"/>
              <a:cs typeface="+mn-cs"/>
            </a:rPr>
          </a:br>
          <a:r>
            <a:rPr lang="sv-SE">
              <a:latin typeface="+mn-lt"/>
              <a:ea typeface="+mn-ea"/>
              <a:cs typeface="+mn-cs"/>
            </a:rPr>
            <a:t>population</a:t>
          </a:r>
          <a:br>
            <a:rPr lang="sv-SE">
              <a:latin typeface="+mn-lt"/>
              <a:ea typeface="+mn-ea"/>
              <a:cs typeface="+mn-cs"/>
            </a:rPr>
          </a:br>
          <a:r>
            <a:rPr lang="sv-SE">
              <a:latin typeface="+mn-lt"/>
              <a:ea typeface="+mn-ea"/>
              <a:cs typeface="+mn-cs"/>
            </a:rPr>
            <a:t>register</a:t>
          </a:r>
          <a:endParaRPr lang="en-US"/>
        </a:p>
      </dgm:t>
    </dgm:pt>
    <dgm:pt modelId="{98EB3BEE-1121-4408-8B89-8F8C6C73C940}" type="parTrans" cxnId="{6F4B221D-EB15-4F41-A3F3-D07B98E0B460}">
      <dgm:prSet/>
      <dgm:spPr/>
      <dgm:t>
        <a:bodyPr/>
        <a:lstStyle/>
        <a:p>
          <a:endParaRPr lang="en-US"/>
        </a:p>
      </dgm:t>
    </dgm:pt>
    <dgm:pt modelId="{23459B22-95E5-49C2-926D-F3AD0AE05FE3}" type="sibTrans" cxnId="{6F4B221D-EB15-4F41-A3F3-D07B98E0B460}">
      <dgm:prSet/>
      <dgm:spPr/>
      <dgm:t>
        <a:bodyPr/>
        <a:lstStyle/>
        <a:p>
          <a:endParaRPr lang="en-US"/>
        </a:p>
      </dgm:t>
    </dgm:pt>
    <dgm:pt modelId="{84A81AA8-1E69-4623-A00A-F647AE480684}">
      <dgm:prSet/>
      <dgm:spPr/>
      <dgm:t>
        <a:bodyPr/>
        <a:lstStyle/>
        <a:p>
          <a:r>
            <a:rPr lang="sv-SE">
              <a:latin typeface="+mn-lt"/>
              <a:ea typeface="+mn-ea"/>
              <a:cs typeface="+mn-cs"/>
            </a:rPr>
            <a:t>Sökträffar markeras i gult</a:t>
          </a:r>
        </a:p>
        <a:p>
          <a:endParaRPr lang="sv-SE">
            <a:latin typeface="+mn-lt"/>
            <a:ea typeface="+mn-ea"/>
            <a:cs typeface="+mn-cs"/>
          </a:endParaRPr>
        </a:p>
        <a:p>
          <a:r>
            <a:rPr lang="sv-SE">
              <a:latin typeface="+mn-lt"/>
              <a:ea typeface="+mn-ea"/>
              <a:cs typeface="+mn-cs"/>
            </a:rPr>
            <a:t>Underliggande information kan finnas till det som visas i sökresultatstabellen genom att ”…” - symbolen markeras med gul</a:t>
          </a:r>
        </a:p>
        <a:p>
          <a:endParaRPr lang="sv-SE">
            <a:latin typeface="+mn-lt"/>
            <a:ea typeface="+mn-ea"/>
            <a:cs typeface="+mn-cs"/>
          </a:endParaRPr>
        </a:p>
        <a:p>
          <a:r>
            <a:rPr lang="sv-SE">
              <a:latin typeface="+mn-lt"/>
              <a:ea typeface="+mn-ea"/>
              <a:cs typeface="+mn-cs"/>
            </a:rPr>
            <a:t>Under subregister återfinns de register som har en sökträff</a:t>
          </a:r>
          <a:endParaRPr lang="en-US"/>
        </a:p>
      </dgm:t>
    </dgm:pt>
    <dgm:pt modelId="{236E114E-4047-41BB-81C2-DC166FA000B8}" type="parTrans" cxnId="{C8769E39-4DB2-451A-82E5-028F1075A1AA}">
      <dgm:prSet/>
      <dgm:spPr/>
      <dgm:t>
        <a:bodyPr/>
        <a:lstStyle/>
        <a:p>
          <a:endParaRPr lang="en-US"/>
        </a:p>
      </dgm:t>
    </dgm:pt>
    <dgm:pt modelId="{5DE4C952-3524-4021-BCF4-37929534ECF5}" type="sibTrans" cxnId="{C8769E39-4DB2-451A-82E5-028F1075A1AA}">
      <dgm:prSet/>
      <dgm:spPr/>
      <dgm:t>
        <a:bodyPr/>
        <a:lstStyle/>
        <a:p>
          <a:endParaRPr lang="en-US"/>
        </a:p>
      </dgm:t>
    </dgm:pt>
    <dgm:pt modelId="{52DD7213-82A6-8A40-A5EE-EE1971AB0CC6}" type="pres">
      <dgm:prSet presAssocID="{0F499274-C454-4CF1-AC42-57644C121121}" presName="diagram" presStyleCnt="0">
        <dgm:presLayoutVars>
          <dgm:dir/>
          <dgm:resizeHandles val="exact"/>
        </dgm:presLayoutVars>
      </dgm:prSet>
      <dgm:spPr/>
      <dgm:t>
        <a:bodyPr/>
        <a:lstStyle/>
        <a:p>
          <a:endParaRPr lang="sv-SE"/>
        </a:p>
      </dgm:t>
    </dgm:pt>
    <dgm:pt modelId="{9CB9BD79-755E-F943-926F-BB41C76C8572}" type="pres">
      <dgm:prSet presAssocID="{8E1D3BF0-2364-49BF-8005-E4D59D10EC11}" presName="node" presStyleLbl="node1" presStyleIdx="0" presStyleCnt="2">
        <dgm:presLayoutVars>
          <dgm:bulletEnabled val="1"/>
        </dgm:presLayoutVars>
      </dgm:prSet>
      <dgm:spPr/>
      <dgm:t>
        <a:bodyPr/>
        <a:lstStyle/>
        <a:p>
          <a:endParaRPr lang="sv-SE"/>
        </a:p>
      </dgm:t>
    </dgm:pt>
    <dgm:pt modelId="{EC6C6CF2-C115-A54A-92EF-806D2AB07A35}" type="pres">
      <dgm:prSet presAssocID="{23459B22-95E5-49C2-926D-F3AD0AE05FE3}" presName="sibTrans" presStyleCnt="0"/>
      <dgm:spPr/>
    </dgm:pt>
    <dgm:pt modelId="{426CFE75-E941-2E49-9575-C3BF19FE1DB9}" type="pres">
      <dgm:prSet presAssocID="{84A81AA8-1E69-4623-A00A-F647AE480684}" presName="node" presStyleLbl="node1" presStyleIdx="1" presStyleCnt="2">
        <dgm:presLayoutVars>
          <dgm:bulletEnabled val="1"/>
        </dgm:presLayoutVars>
      </dgm:prSet>
      <dgm:spPr/>
      <dgm:t>
        <a:bodyPr/>
        <a:lstStyle/>
        <a:p>
          <a:endParaRPr lang="sv-SE"/>
        </a:p>
      </dgm:t>
    </dgm:pt>
  </dgm:ptLst>
  <dgm:cxnLst>
    <dgm:cxn modelId="{1E8CC547-6EFC-F44F-86E1-BDCE84E9E9F0}" type="presOf" srcId="{0F499274-C454-4CF1-AC42-57644C121121}" destId="{52DD7213-82A6-8A40-A5EE-EE1971AB0CC6}" srcOrd="0" destOrd="0" presId="urn:microsoft.com/office/officeart/2005/8/layout/default"/>
    <dgm:cxn modelId="{B1C1A439-CA4C-0744-AD73-6A9EE56F2094}" type="presOf" srcId="{8E1D3BF0-2364-49BF-8005-E4D59D10EC11}" destId="{9CB9BD79-755E-F943-926F-BB41C76C8572}" srcOrd="0" destOrd="0" presId="urn:microsoft.com/office/officeart/2005/8/layout/default"/>
    <dgm:cxn modelId="{132FAA3F-9B99-9747-8D59-7D6A1F90662C}" type="presOf" srcId="{84A81AA8-1E69-4623-A00A-F647AE480684}" destId="{426CFE75-E941-2E49-9575-C3BF19FE1DB9}" srcOrd="0" destOrd="0" presId="urn:microsoft.com/office/officeart/2005/8/layout/default"/>
    <dgm:cxn modelId="{C8769E39-4DB2-451A-82E5-028F1075A1AA}" srcId="{0F499274-C454-4CF1-AC42-57644C121121}" destId="{84A81AA8-1E69-4623-A00A-F647AE480684}" srcOrd="1" destOrd="0" parTransId="{236E114E-4047-41BB-81C2-DC166FA000B8}" sibTransId="{5DE4C952-3524-4021-BCF4-37929534ECF5}"/>
    <dgm:cxn modelId="{6F4B221D-EB15-4F41-A3F3-D07B98E0B460}" srcId="{0F499274-C454-4CF1-AC42-57644C121121}" destId="{8E1D3BF0-2364-49BF-8005-E4D59D10EC11}" srcOrd="0" destOrd="0" parTransId="{98EB3BEE-1121-4408-8B89-8F8C6C73C940}" sibTransId="{23459B22-95E5-49C2-926D-F3AD0AE05FE3}"/>
    <dgm:cxn modelId="{E38A5B2A-D03A-6A43-9785-3A19D64307B2}" type="presParOf" srcId="{52DD7213-82A6-8A40-A5EE-EE1971AB0CC6}" destId="{9CB9BD79-755E-F943-926F-BB41C76C8572}" srcOrd="0" destOrd="0" presId="urn:microsoft.com/office/officeart/2005/8/layout/default"/>
    <dgm:cxn modelId="{0CFDF065-4633-E947-90E6-0773FC1DBED5}" type="presParOf" srcId="{52DD7213-82A6-8A40-A5EE-EE1971AB0CC6}" destId="{EC6C6CF2-C115-A54A-92EF-806D2AB07A35}" srcOrd="1" destOrd="0" presId="urn:microsoft.com/office/officeart/2005/8/layout/default"/>
    <dgm:cxn modelId="{24752D87-0E4B-8742-A569-94C0C8CAD610}" type="presParOf" srcId="{52DD7213-82A6-8A40-A5EE-EE1971AB0CC6}" destId="{426CFE75-E941-2E49-9575-C3BF19FE1DB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7529BA-575C-459E-876A-C74FC545FC33}" type="doc">
      <dgm:prSet loTypeId="urn:microsoft.com/office/officeart/2005/8/layout/hChevron3" loCatId="process" qsTypeId="urn:microsoft.com/office/officeart/2005/8/quickstyle/simple1" qsCatId="simple" csTypeId="urn:microsoft.com/office/officeart/2005/8/colors/accent5_2" csCatId="accent5" phldr="1"/>
      <dgm:spPr/>
      <dgm:t>
        <a:bodyPr/>
        <a:lstStyle/>
        <a:p>
          <a:endParaRPr lang="en-US"/>
        </a:p>
      </dgm:t>
    </dgm:pt>
    <dgm:pt modelId="{C6B868D3-F450-4A2D-876C-1C73D6B0BD4A}">
      <dgm:prSet/>
      <dgm:spPr/>
      <dgm:t>
        <a:bodyPr/>
        <a:lstStyle/>
        <a:p>
          <a:r>
            <a:rPr lang="sv-SE" dirty="0"/>
            <a:t>Får en överblick över ett registrets uppbyggnad uppdelat på subregister</a:t>
          </a:r>
        </a:p>
        <a:p>
          <a:r>
            <a:rPr lang="sv-SE" dirty="0"/>
            <a:t>Ett subregister beskriver en delmängd av ett register</a:t>
          </a:r>
        </a:p>
        <a:p>
          <a:r>
            <a:rPr lang="sv-SE" dirty="0"/>
            <a:t>Ser hur olika variabler förhåller sig till varandra</a:t>
          </a:r>
        </a:p>
        <a:p>
          <a:r>
            <a:rPr lang="sv-SE" dirty="0"/>
            <a:t>Kan spara till en personlig urvalslista</a:t>
          </a:r>
          <a:endParaRPr lang="en-US" dirty="0"/>
        </a:p>
      </dgm:t>
    </dgm:pt>
    <dgm:pt modelId="{C3BB0A8F-5A2B-4C54-AE6E-3D61DB15C0E2}" type="parTrans" cxnId="{C168B679-C09A-4D50-94FB-6522B71FCB00}">
      <dgm:prSet/>
      <dgm:spPr/>
      <dgm:t>
        <a:bodyPr/>
        <a:lstStyle/>
        <a:p>
          <a:endParaRPr lang="en-US"/>
        </a:p>
      </dgm:t>
    </dgm:pt>
    <dgm:pt modelId="{4C3468D1-4125-453C-B637-CED0CFA3DD83}" type="sibTrans" cxnId="{C168B679-C09A-4D50-94FB-6522B71FCB00}">
      <dgm:prSet/>
      <dgm:spPr/>
      <dgm:t>
        <a:bodyPr/>
        <a:lstStyle/>
        <a:p>
          <a:endParaRPr lang="en-US"/>
        </a:p>
      </dgm:t>
    </dgm:pt>
    <dgm:pt modelId="{06726DBD-5B96-4A31-9F82-F6FCED3C78AB}">
      <dgm:prSet/>
      <dgm:spPr/>
      <dgm:t>
        <a:bodyPr/>
        <a:lstStyle/>
        <a:p>
          <a:r>
            <a:rPr lang="sv-SE" dirty="0"/>
            <a:t>Subregister kan utforskas ur två olika perspektiv</a:t>
          </a:r>
        </a:p>
        <a:p>
          <a:pPr>
            <a:buFont typeface="Arial" panose="020B0604020202020204" pitchFamily="34" charset="0"/>
            <a:buChar char="•"/>
          </a:pPr>
          <a:r>
            <a:rPr lang="sv-SE" dirty="0"/>
            <a:t>Registerstruktur</a:t>
          </a:r>
        </a:p>
        <a:p>
          <a:pPr>
            <a:buFont typeface="Arial" panose="020B0604020202020204" pitchFamily="34" charset="0"/>
            <a:buChar char="•"/>
          </a:pPr>
          <a:r>
            <a:rPr lang="sv-SE" dirty="0"/>
            <a:t>Variablers betydelse</a:t>
          </a:r>
          <a:endParaRPr lang="en-US" dirty="0"/>
        </a:p>
      </dgm:t>
    </dgm:pt>
    <dgm:pt modelId="{06C94F56-F34D-444C-B734-18302EBD119E}" type="parTrans" cxnId="{4C0E5669-223F-40FB-8B5D-1D26EF8C6F80}">
      <dgm:prSet/>
      <dgm:spPr/>
      <dgm:t>
        <a:bodyPr/>
        <a:lstStyle/>
        <a:p>
          <a:endParaRPr lang="en-US"/>
        </a:p>
      </dgm:t>
    </dgm:pt>
    <dgm:pt modelId="{1D4002B3-0098-48A9-BA3C-54DF5EF19396}" type="sibTrans" cxnId="{4C0E5669-223F-40FB-8B5D-1D26EF8C6F80}">
      <dgm:prSet/>
      <dgm:spPr/>
      <dgm:t>
        <a:bodyPr/>
        <a:lstStyle/>
        <a:p>
          <a:endParaRPr lang="en-US"/>
        </a:p>
      </dgm:t>
    </dgm:pt>
    <dgm:pt modelId="{B88D2566-F932-8240-9F90-23BE656CE01C}" type="pres">
      <dgm:prSet presAssocID="{897529BA-575C-459E-876A-C74FC545FC33}" presName="Name0" presStyleCnt="0">
        <dgm:presLayoutVars>
          <dgm:dir/>
          <dgm:resizeHandles val="exact"/>
        </dgm:presLayoutVars>
      </dgm:prSet>
      <dgm:spPr/>
      <dgm:t>
        <a:bodyPr/>
        <a:lstStyle/>
        <a:p>
          <a:endParaRPr lang="sv-SE"/>
        </a:p>
      </dgm:t>
    </dgm:pt>
    <dgm:pt modelId="{D4BD3CED-8E08-2844-A725-B9F352EE9D03}" type="pres">
      <dgm:prSet presAssocID="{C6B868D3-F450-4A2D-876C-1C73D6B0BD4A}" presName="parTxOnly" presStyleLbl="node1" presStyleIdx="0" presStyleCnt="2">
        <dgm:presLayoutVars>
          <dgm:bulletEnabled val="1"/>
        </dgm:presLayoutVars>
      </dgm:prSet>
      <dgm:spPr/>
      <dgm:t>
        <a:bodyPr/>
        <a:lstStyle/>
        <a:p>
          <a:endParaRPr lang="sv-SE"/>
        </a:p>
      </dgm:t>
    </dgm:pt>
    <dgm:pt modelId="{97E8C5CB-883C-B949-8B32-A2EF57E36E9F}" type="pres">
      <dgm:prSet presAssocID="{4C3468D1-4125-453C-B637-CED0CFA3DD83}" presName="parSpace" presStyleCnt="0"/>
      <dgm:spPr/>
    </dgm:pt>
    <dgm:pt modelId="{9E8C0AAC-DFD2-4740-B328-558F9B4FE9F8}" type="pres">
      <dgm:prSet presAssocID="{06726DBD-5B96-4A31-9F82-F6FCED3C78AB}" presName="parTxOnly" presStyleLbl="node1" presStyleIdx="1" presStyleCnt="2">
        <dgm:presLayoutVars>
          <dgm:bulletEnabled val="1"/>
        </dgm:presLayoutVars>
      </dgm:prSet>
      <dgm:spPr/>
      <dgm:t>
        <a:bodyPr/>
        <a:lstStyle/>
        <a:p>
          <a:endParaRPr lang="sv-SE"/>
        </a:p>
      </dgm:t>
    </dgm:pt>
  </dgm:ptLst>
  <dgm:cxnLst>
    <dgm:cxn modelId="{4C0E5669-223F-40FB-8B5D-1D26EF8C6F80}" srcId="{897529BA-575C-459E-876A-C74FC545FC33}" destId="{06726DBD-5B96-4A31-9F82-F6FCED3C78AB}" srcOrd="1" destOrd="0" parTransId="{06C94F56-F34D-444C-B734-18302EBD119E}" sibTransId="{1D4002B3-0098-48A9-BA3C-54DF5EF19396}"/>
    <dgm:cxn modelId="{5DF5C770-CFF3-F64C-A578-EDCE374C7A81}" type="presOf" srcId="{06726DBD-5B96-4A31-9F82-F6FCED3C78AB}" destId="{9E8C0AAC-DFD2-4740-B328-558F9B4FE9F8}" srcOrd="0" destOrd="0" presId="urn:microsoft.com/office/officeart/2005/8/layout/hChevron3"/>
    <dgm:cxn modelId="{4DBF8E83-C8B8-2B46-9FC9-1D510A87FF0A}" type="presOf" srcId="{897529BA-575C-459E-876A-C74FC545FC33}" destId="{B88D2566-F932-8240-9F90-23BE656CE01C}" srcOrd="0" destOrd="0" presId="urn:microsoft.com/office/officeart/2005/8/layout/hChevron3"/>
    <dgm:cxn modelId="{93C3349A-1FF2-3E4F-BCA9-AF772A274689}" type="presOf" srcId="{C6B868D3-F450-4A2D-876C-1C73D6B0BD4A}" destId="{D4BD3CED-8E08-2844-A725-B9F352EE9D03}" srcOrd="0" destOrd="0" presId="urn:microsoft.com/office/officeart/2005/8/layout/hChevron3"/>
    <dgm:cxn modelId="{C168B679-C09A-4D50-94FB-6522B71FCB00}" srcId="{897529BA-575C-459E-876A-C74FC545FC33}" destId="{C6B868D3-F450-4A2D-876C-1C73D6B0BD4A}" srcOrd="0" destOrd="0" parTransId="{C3BB0A8F-5A2B-4C54-AE6E-3D61DB15C0E2}" sibTransId="{4C3468D1-4125-453C-B637-CED0CFA3DD83}"/>
    <dgm:cxn modelId="{D570586E-086B-CD4E-921A-EDF309B49C74}" type="presParOf" srcId="{B88D2566-F932-8240-9F90-23BE656CE01C}" destId="{D4BD3CED-8E08-2844-A725-B9F352EE9D03}" srcOrd="0" destOrd="0" presId="urn:microsoft.com/office/officeart/2005/8/layout/hChevron3"/>
    <dgm:cxn modelId="{FE05B088-3AC0-144A-BB50-90A36FDF2530}" type="presParOf" srcId="{B88D2566-F932-8240-9F90-23BE656CE01C}" destId="{97E8C5CB-883C-B949-8B32-A2EF57E36E9F}" srcOrd="1" destOrd="0" presId="urn:microsoft.com/office/officeart/2005/8/layout/hChevron3"/>
    <dgm:cxn modelId="{F8E9CE71-915E-CD49-BBC8-2AEE4009DC3E}" type="presParOf" srcId="{B88D2566-F932-8240-9F90-23BE656CE01C}" destId="{9E8C0AAC-DFD2-4740-B328-558F9B4FE9F8}"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5D34E-8775-5849-9EAD-8526F151FAE3}" type="datetimeFigureOut">
              <a:rPr lang="sv-SE" smtClean="0"/>
              <a:t>2023-03-28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16159-99CD-9D41-A77C-29143BAFCCE9}" type="slidenum">
              <a:rPr lang="sv-SE" smtClean="0"/>
              <a:t>‹#›</a:t>
            </a:fld>
            <a:endParaRPr lang="sv-SE"/>
          </a:p>
        </p:txBody>
      </p:sp>
    </p:spTree>
    <p:extLst>
      <p:ext uri="{BB962C8B-B14F-4D97-AF65-F5344CB8AC3E}">
        <p14:creationId xmlns:p14="http://schemas.microsoft.com/office/powerpoint/2010/main" val="211921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register i RUT är strukturerade enligt </a:t>
            </a:r>
            <a:r>
              <a:rPr lang="sv-SE" dirty="0" err="1"/>
              <a:t>Generical</a:t>
            </a:r>
            <a:r>
              <a:rPr lang="sv-SE" dirty="0"/>
              <a:t> </a:t>
            </a:r>
            <a:r>
              <a:rPr lang="sv-SE" dirty="0" err="1"/>
              <a:t>Statistical</a:t>
            </a:r>
            <a:r>
              <a:rPr lang="sv-SE" dirty="0"/>
              <a:t> Information Moden (GSIM), ett metadataramverk</a:t>
            </a:r>
          </a:p>
          <a:p>
            <a:endParaRPr lang="sv-SE" dirty="0"/>
          </a:p>
        </p:txBody>
      </p:sp>
      <p:sp>
        <p:nvSpPr>
          <p:cNvPr id="4" name="Platshållare för bildnummer 3"/>
          <p:cNvSpPr>
            <a:spLocks noGrp="1"/>
          </p:cNvSpPr>
          <p:nvPr>
            <p:ph type="sldNum" sz="quarter" idx="5"/>
          </p:nvPr>
        </p:nvSpPr>
        <p:spPr/>
        <p:txBody>
          <a:bodyPr/>
          <a:lstStyle/>
          <a:p>
            <a:fld id="{A9116159-99CD-9D41-A77C-29143BAFCCE9}" type="slidenum">
              <a:rPr lang="sv-SE" smtClean="0"/>
              <a:t>3</a:t>
            </a:fld>
            <a:endParaRPr lang="sv-SE"/>
          </a:p>
        </p:txBody>
      </p:sp>
    </p:spTree>
    <p:extLst>
      <p:ext uri="{BB962C8B-B14F-4D97-AF65-F5344CB8AC3E}">
        <p14:creationId xmlns:p14="http://schemas.microsoft.com/office/powerpoint/2010/main" val="371409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Inte medicinska födelseregistret</a:t>
            </a:r>
          </a:p>
        </p:txBody>
      </p:sp>
      <p:sp>
        <p:nvSpPr>
          <p:cNvPr id="4" name="Platshållare för bildnummer 3"/>
          <p:cNvSpPr>
            <a:spLocks noGrp="1"/>
          </p:cNvSpPr>
          <p:nvPr>
            <p:ph type="sldNum" sz="quarter" idx="5"/>
          </p:nvPr>
        </p:nvSpPr>
        <p:spPr/>
        <p:txBody>
          <a:bodyPr/>
          <a:lstStyle/>
          <a:p>
            <a:fld id="{A9116159-99CD-9D41-A77C-29143BAFCCE9}" type="slidenum">
              <a:rPr lang="sv-SE" smtClean="0"/>
              <a:t>5</a:t>
            </a:fld>
            <a:endParaRPr lang="sv-SE"/>
          </a:p>
        </p:txBody>
      </p:sp>
    </p:spTree>
    <p:extLst>
      <p:ext uri="{BB962C8B-B14F-4D97-AF65-F5344CB8AC3E}">
        <p14:creationId xmlns:p14="http://schemas.microsoft.com/office/powerpoint/2010/main" val="398686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sidhuvudet finns tre huvudfunktioner sök, utforska register och exportera samt direktåtkomst av urvalslistor och två stödfunktioner</a:t>
            </a:r>
          </a:p>
        </p:txBody>
      </p:sp>
      <p:sp>
        <p:nvSpPr>
          <p:cNvPr id="4" name="Platshållare för bildnummer 3"/>
          <p:cNvSpPr>
            <a:spLocks noGrp="1"/>
          </p:cNvSpPr>
          <p:nvPr>
            <p:ph type="sldNum" sz="quarter" idx="5"/>
          </p:nvPr>
        </p:nvSpPr>
        <p:spPr/>
        <p:txBody>
          <a:bodyPr/>
          <a:lstStyle/>
          <a:p>
            <a:fld id="{A9116159-99CD-9D41-A77C-29143BAFCCE9}" type="slidenum">
              <a:rPr lang="sv-SE" smtClean="0"/>
              <a:t>9</a:t>
            </a:fld>
            <a:endParaRPr lang="sv-SE"/>
          </a:p>
        </p:txBody>
      </p:sp>
    </p:spTree>
    <p:extLst>
      <p:ext uri="{BB962C8B-B14F-4D97-AF65-F5344CB8AC3E}">
        <p14:creationId xmlns:p14="http://schemas.microsoft.com/office/powerpoint/2010/main" val="137632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Längst till vänster i sidhuvudet finns en utfällbar meny med användarmanual och länkar. </a:t>
            </a:r>
          </a:p>
          <a:p>
            <a:endParaRPr lang="sv-SE" dirty="0"/>
          </a:p>
          <a:p>
            <a:r>
              <a:rPr lang="sv-SE" dirty="0"/>
              <a:t>Till höger finns urvalslistor och en hjälpknapp för frågor och information</a:t>
            </a:r>
          </a:p>
        </p:txBody>
      </p:sp>
      <p:sp>
        <p:nvSpPr>
          <p:cNvPr id="4" name="Platshållare för bildnummer 3"/>
          <p:cNvSpPr>
            <a:spLocks noGrp="1"/>
          </p:cNvSpPr>
          <p:nvPr>
            <p:ph type="sldNum" sz="quarter" idx="5"/>
          </p:nvPr>
        </p:nvSpPr>
        <p:spPr/>
        <p:txBody>
          <a:bodyPr/>
          <a:lstStyle/>
          <a:p>
            <a:fld id="{A9116159-99CD-9D41-A77C-29143BAFCCE9}" type="slidenum">
              <a:rPr lang="sv-SE" smtClean="0"/>
              <a:t>10</a:t>
            </a:fld>
            <a:endParaRPr lang="sv-SE"/>
          </a:p>
        </p:txBody>
      </p:sp>
    </p:spTree>
    <p:extLst>
      <p:ext uri="{BB962C8B-B14F-4D97-AF65-F5344CB8AC3E}">
        <p14:creationId xmlns:p14="http://schemas.microsoft.com/office/powerpoint/2010/main" val="406884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rad innehåller information om en variabel och dess kontext </a:t>
            </a:r>
            <a:r>
              <a:rPr lang="sv-SE" dirty="0" err="1"/>
              <a:t>inkl</a:t>
            </a:r>
            <a:r>
              <a:rPr lang="sv-SE" dirty="0"/>
              <a:t> variabel – namn, objekttyp, definierande begrepp och närliggande begrepp, samt om Registrets namn, subregister och registerhållande organisation </a:t>
            </a:r>
          </a:p>
          <a:p>
            <a:endParaRPr lang="sv-SE" dirty="0"/>
          </a:p>
          <a:p>
            <a:r>
              <a:rPr lang="sv-SE" dirty="0"/>
              <a:t>Trycker man på det gulmarkerade området så kommer ytterligare information fram</a:t>
            </a:r>
          </a:p>
        </p:txBody>
      </p:sp>
      <p:sp>
        <p:nvSpPr>
          <p:cNvPr id="4" name="Platshållare för bildnummer 3"/>
          <p:cNvSpPr>
            <a:spLocks noGrp="1"/>
          </p:cNvSpPr>
          <p:nvPr>
            <p:ph type="sldNum" sz="quarter" idx="5"/>
          </p:nvPr>
        </p:nvSpPr>
        <p:spPr/>
        <p:txBody>
          <a:bodyPr/>
          <a:lstStyle/>
          <a:p>
            <a:fld id="{A9116159-99CD-9D41-A77C-29143BAFCCE9}" type="slidenum">
              <a:rPr lang="sv-SE" smtClean="0"/>
              <a:t>14</a:t>
            </a:fld>
            <a:endParaRPr lang="sv-SE"/>
          </a:p>
        </p:txBody>
      </p:sp>
    </p:spTree>
    <p:extLst>
      <p:ext uri="{BB962C8B-B14F-4D97-AF65-F5344CB8AC3E}">
        <p14:creationId xmlns:p14="http://schemas.microsoft.com/office/powerpoint/2010/main" val="12869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9116159-99CD-9D41-A77C-29143BAFCCE9}" type="slidenum">
              <a:rPr lang="sv-SE" smtClean="0"/>
              <a:t>15</a:t>
            </a:fld>
            <a:endParaRPr lang="sv-SE"/>
          </a:p>
        </p:txBody>
      </p:sp>
    </p:spTree>
    <p:extLst>
      <p:ext uri="{BB962C8B-B14F-4D97-AF65-F5344CB8AC3E}">
        <p14:creationId xmlns:p14="http://schemas.microsoft.com/office/powerpoint/2010/main" val="227453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Inte medicinska födelseregistret</a:t>
            </a:r>
          </a:p>
        </p:txBody>
      </p:sp>
      <p:sp>
        <p:nvSpPr>
          <p:cNvPr id="4" name="Platshållare för bildnummer 3"/>
          <p:cNvSpPr>
            <a:spLocks noGrp="1"/>
          </p:cNvSpPr>
          <p:nvPr>
            <p:ph type="sldNum" sz="quarter" idx="5"/>
          </p:nvPr>
        </p:nvSpPr>
        <p:spPr/>
        <p:txBody>
          <a:bodyPr/>
          <a:lstStyle/>
          <a:p>
            <a:fld id="{A9116159-99CD-9D41-A77C-29143BAFCCE9}" type="slidenum">
              <a:rPr lang="sv-SE" smtClean="0"/>
              <a:t>18</a:t>
            </a:fld>
            <a:endParaRPr lang="sv-SE"/>
          </a:p>
        </p:txBody>
      </p:sp>
    </p:spTree>
    <p:extLst>
      <p:ext uri="{BB962C8B-B14F-4D97-AF65-F5344CB8AC3E}">
        <p14:creationId xmlns:p14="http://schemas.microsoft.com/office/powerpoint/2010/main" val="135507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variabler i ett register är grupperade enligt en övergripande struktur. Olika variabler varierar mellan subregister och över tid och populationer. </a:t>
            </a:r>
          </a:p>
          <a:p>
            <a:endParaRPr lang="sv-SE" dirty="0"/>
          </a:p>
          <a:p>
            <a:r>
              <a:rPr lang="sv-SE" dirty="0"/>
              <a:t>I vyn registerstruktur visas en grafisk bild av strukturen för det subregister Du valt. Vyn visar ett antal objekttyper, som beskriver det objekt som mäts med de variabler som är kopplade till det. Objekttyperna kan expanderas och visar då de variabler som är samlade under objekttypen. </a:t>
            </a:r>
          </a:p>
          <a:p>
            <a:endParaRPr lang="sv-SE" dirty="0"/>
          </a:p>
          <a:p>
            <a:r>
              <a:rPr lang="sv-SE" dirty="0"/>
              <a:t>Variablerna kan Du välja att lägga i en urvalslista</a:t>
            </a:r>
          </a:p>
        </p:txBody>
      </p:sp>
      <p:sp>
        <p:nvSpPr>
          <p:cNvPr id="4" name="Platshållare för bildnummer 3"/>
          <p:cNvSpPr>
            <a:spLocks noGrp="1"/>
          </p:cNvSpPr>
          <p:nvPr>
            <p:ph type="sldNum" sz="quarter" idx="5"/>
          </p:nvPr>
        </p:nvSpPr>
        <p:spPr/>
        <p:txBody>
          <a:bodyPr/>
          <a:lstStyle/>
          <a:p>
            <a:fld id="{A9116159-99CD-9D41-A77C-29143BAFCCE9}" type="slidenum">
              <a:rPr lang="sv-SE" smtClean="0"/>
              <a:t>19</a:t>
            </a:fld>
            <a:endParaRPr lang="sv-SE"/>
          </a:p>
        </p:txBody>
      </p:sp>
    </p:spTree>
    <p:extLst>
      <p:ext uri="{BB962C8B-B14F-4D97-AF65-F5344CB8AC3E}">
        <p14:creationId xmlns:p14="http://schemas.microsoft.com/office/powerpoint/2010/main" val="253127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vy, variablers betydelse, möjliggör att utforska variabler och deras betydelse och deras relation till andra variabler. </a:t>
            </a:r>
          </a:p>
          <a:p>
            <a:endParaRPr lang="sv-SE" dirty="0"/>
          </a:p>
          <a:p>
            <a:r>
              <a:rPr lang="sv-SE" dirty="0"/>
              <a:t>Syftet är att kunna visa vad variabeln mäter i det visade registret. Möjliggör ett jämförande av liknande variabler i olika register.</a:t>
            </a:r>
          </a:p>
        </p:txBody>
      </p:sp>
      <p:sp>
        <p:nvSpPr>
          <p:cNvPr id="4" name="Platshållare för bildnummer 3"/>
          <p:cNvSpPr>
            <a:spLocks noGrp="1"/>
          </p:cNvSpPr>
          <p:nvPr>
            <p:ph type="sldNum" sz="quarter" idx="5"/>
          </p:nvPr>
        </p:nvSpPr>
        <p:spPr/>
        <p:txBody>
          <a:bodyPr/>
          <a:lstStyle/>
          <a:p>
            <a:fld id="{A9116159-99CD-9D41-A77C-29143BAFCCE9}" type="slidenum">
              <a:rPr lang="sv-SE" smtClean="0"/>
              <a:t>20</a:t>
            </a:fld>
            <a:endParaRPr lang="sv-SE"/>
          </a:p>
        </p:txBody>
      </p:sp>
    </p:spTree>
    <p:extLst>
      <p:ext uri="{BB962C8B-B14F-4D97-AF65-F5344CB8AC3E}">
        <p14:creationId xmlns:p14="http://schemas.microsoft.com/office/powerpoint/2010/main" val="125113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C2D3C1DA-DAC9-422B-9450-54A7E03B3DE0}"/>
              </a:ext>
            </a:extLst>
          </p:cNvPr>
          <p:cNvSpPr>
            <a:spLocks noGrp="1"/>
          </p:cNvSpPr>
          <p:nvPr>
            <p:ph type="dt" sz="half" idx="10"/>
          </p:nvPr>
        </p:nvSpPr>
        <p:spPr/>
        <p:txBody>
          <a:bodyPr/>
          <a:lstStyle/>
          <a:p>
            <a:fld id="{3341EE12-F28E-4B03-A404-A8FCAE0F6316}" type="datetime1">
              <a:rPr lang="en-US" smtClean="0"/>
              <a:t>3/28/2023</a:t>
            </a:fld>
            <a:endParaRPr lang="en-US" dirty="0"/>
          </a:p>
        </p:txBody>
      </p:sp>
      <p:sp>
        <p:nvSpPr>
          <p:cNvPr id="5" name="Footer Placeholder 4">
            <a:extLst>
              <a:ext uri="{FF2B5EF4-FFF2-40B4-BE49-F238E27FC236}">
                <a16:creationId xmlns:a16="http://schemas.microsoft.com/office/drawing/2014/main" xmlns=""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xmlns=""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91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05DFA-4DAF-4B30-8032-503081AEA4BF}"/>
              </a:ext>
            </a:extLst>
          </p:cNvPr>
          <p:cNvSpPr>
            <a:spLocks noGrp="1"/>
          </p:cNvSpPr>
          <p:nvPr>
            <p:ph type="dt" sz="half" idx="10"/>
          </p:nvPr>
        </p:nvSpPr>
        <p:spPr/>
        <p:txBody>
          <a:bodyPr/>
          <a:lstStyle/>
          <a:p>
            <a:fld id="{B68B8189-0D9C-48A6-9FA3-862227B094CE}" type="datetime1">
              <a:rPr lang="en-US" smtClean="0"/>
              <a:t>3/28/2023</a:t>
            </a:fld>
            <a:endParaRPr lang="en-US"/>
          </a:p>
        </p:txBody>
      </p:sp>
      <p:sp>
        <p:nvSpPr>
          <p:cNvPr id="5" name="Footer Placeholder 4">
            <a:extLst>
              <a:ext uri="{FF2B5EF4-FFF2-40B4-BE49-F238E27FC236}">
                <a16:creationId xmlns:a16="http://schemas.microsoft.com/office/drawing/2014/main" xmlns=""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15500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xmlns=""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xmlns=""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3/28/2023</a:t>
            </a:fld>
            <a:endParaRPr lang="en-US" dirty="0"/>
          </a:p>
        </p:txBody>
      </p:sp>
      <p:sp>
        <p:nvSpPr>
          <p:cNvPr id="5" name="Footer Placeholder 4">
            <a:extLst>
              <a:ext uri="{FF2B5EF4-FFF2-40B4-BE49-F238E27FC236}">
                <a16:creationId xmlns:a16="http://schemas.microsoft.com/office/drawing/2014/main" xmlns=""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xmlns=""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xmlns=""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2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35E088-72B1-425B-B53B-81B134826169}"/>
              </a:ext>
            </a:extLst>
          </p:cNvPr>
          <p:cNvSpPr>
            <a:spLocks noGrp="1"/>
          </p:cNvSpPr>
          <p:nvPr>
            <p:ph type="dt" sz="half" idx="10"/>
          </p:nvPr>
        </p:nvSpPr>
        <p:spPr/>
        <p:txBody>
          <a:bodyPr/>
          <a:lstStyle/>
          <a:p>
            <a:fld id="{1962799E-EB8E-4038-8063-81BB57C732D4}" type="datetime1">
              <a:rPr lang="en-US" smtClean="0"/>
              <a:t>3/28/2023</a:t>
            </a:fld>
            <a:endParaRPr lang="en-US"/>
          </a:p>
        </p:txBody>
      </p:sp>
      <p:sp>
        <p:nvSpPr>
          <p:cNvPr id="5" name="Footer Placeholder 4">
            <a:extLst>
              <a:ext uri="{FF2B5EF4-FFF2-40B4-BE49-F238E27FC236}">
                <a16:creationId xmlns:a16="http://schemas.microsoft.com/office/drawing/2014/main" xmlns=""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35526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xmlns=""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3/28/2023</a:t>
            </a:fld>
            <a:endParaRPr lang="en-US" dirty="0"/>
          </a:p>
        </p:txBody>
      </p:sp>
      <p:sp>
        <p:nvSpPr>
          <p:cNvPr id="5" name="Footer Placeholder 4">
            <a:extLst>
              <a:ext uri="{FF2B5EF4-FFF2-40B4-BE49-F238E27FC236}">
                <a16:creationId xmlns:a16="http://schemas.microsoft.com/office/drawing/2014/main" xmlns=""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xmlns=""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xmlns=""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05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3/28/2023</a:t>
            </a:fld>
            <a:endParaRPr lang="en-US" dirty="0"/>
          </a:p>
        </p:txBody>
      </p:sp>
      <p:sp>
        <p:nvSpPr>
          <p:cNvPr id="6" name="Footer Placeholder 5">
            <a:extLst>
              <a:ext uri="{FF2B5EF4-FFF2-40B4-BE49-F238E27FC236}">
                <a16:creationId xmlns:a16="http://schemas.microsoft.com/office/drawing/2014/main" xmlns=""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xmlns=""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30158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3/28/2023</a:t>
            </a:fld>
            <a:endParaRPr lang="en-US" dirty="0"/>
          </a:p>
        </p:txBody>
      </p:sp>
      <p:sp>
        <p:nvSpPr>
          <p:cNvPr id="8" name="Footer Placeholder 7">
            <a:extLst>
              <a:ext uri="{FF2B5EF4-FFF2-40B4-BE49-F238E27FC236}">
                <a16:creationId xmlns:a16="http://schemas.microsoft.com/office/drawing/2014/main" xmlns=""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xmlns=""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98167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AD85F1D3-3353-4FC6-8854-51B0BFFD6D5A}"/>
              </a:ext>
            </a:extLst>
          </p:cNvPr>
          <p:cNvSpPr>
            <a:spLocks noGrp="1"/>
          </p:cNvSpPr>
          <p:nvPr>
            <p:ph type="dt" sz="half" idx="10"/>
          </p:nvPr>
        </p:nvSpPr>
        <p:spPr/>
        <p:txBody>
          <a:bodyPr/>
          <a:lstStyle/>
          <a:p>
            <a:fld id="{A4535E0C-D585-492F-8146-7493F4086301}" type="datetime1">
              <a:rPr lang="en-US" smtClean="0"/>
              <a:t>3/28/2023</a:t>
            </a:fld>
            <a:endParaRPr lang="en-US"/>
          </a:p>
        </p:txBody>
      </p:sp>
      <p:sp>
        <p:nvSpPr>
          <p:cNvPr id="4" name="Footer Placeholder 3">
            <a:extLst>
              <a:ext uri="{FF2B5EF4-FFF2-40B4-BE49-F238E27FC236}">
                <a16:creationId xmlns:a16="http://schemas.microsoft.com/office/drawing/2014/main" xmlns=""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2228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xmlns="" id="{8902559A-671A-4FDE-82C3-1CF8CFCF18EC}"/>
              </a:ext>
            </a:extLst>
          </p:cNvPr>
          <p:cNvSpPr>
            <a:spLocks noGrp="1"/>
          </p:cNvSpPr>
          <p:nvPr>
            <p:ph type="dt" sz="half" idx="10"/>
          </p:nvPr>
        </p:nvSpPr>
        <p:spPr/>
        <p:txBody>
          <a:bodyPr/>
          <a:lstStyle/>
          <a:p>
            <a:fld id="{8CE48390-48B5-49AB-B019-A7C8FB8C31F6}" type="datetime1">
              <a:rPr lang="en-US" smtClean="0"/>
              <a:t>3/28/2023</a:t>
            </a:fld>
            <a:endParaRPr lang="en-US"/>
          </a:p>
        </p:txBody>
      </p:sp>
      <p:sp>
        <p:nvSpPr>
          <p:cNvPr id="3" name="Footer Placeholder 2">
            <a:extLst>
              <a:ext uri="{FF2B5EF4-FFF2-40B4-BE49-F238E27FC236}">
                <a16:creationId xmlns:a16="http://schemas.microsoft.com/office/drawing/2014/main" xmlns=""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xmlns=""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54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xmlns=""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xmlns=""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3/28/2023</a:t>
            </a:fld>
            <a:endParaRPr lang="en-US" dirty="0"/>
          </a:p>
        </p:txBody>
      </p:sp>
      <p:sp>
        <p:nvSpPr>
          <p:cNvPr id="6" name="Footer Placeholder 5">
            <a:extLst>
              <a:ext uri="{FF2B5EF4-FFF2-40B4-BE49-F238E27FC236}">
                <a16:creationId xmlns:a16="http://schemas.microsoft.com/office/drawing/2014/main" xmlns=""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xmlns=""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xmlns=""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94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xmlns=""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3/28/2023</a:t>
            </a:fld>
            <a:endParaRPr lang="en-US" dirty="0"/>
          </a:p>
        </p:txBody>
      </p:sp>
      <p:sp>
        <p:nvSpPr>
          <p:cNvPr id="6" name="Footer Placeholder 5">
            <a:extLst>
              <a:ext uri="{FF2B5EF4-FFF2-40B4-BE49-F238E27FC236}">
                <a16:creationId xmlns:a16="http://schemas.microsoft.com/office/drawing/2014/main" xmlns=""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xmlns=""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xmlns=""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36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xmlns=""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xmlns=""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xmlns=""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3/28/2023</a:t>
            </a:fld>
            <a:endParaRPr lang="en-US" dirty="0"/>
          </a:p>
        </p:txBody>
      </p:sp>
      <p:sp>
        <p:nvSpPr>
          <p:cNvPr id="5" name="Footer Placeholder 4">
            <a:extLst>
              <a:ext uri="{FF2B5EF4-FFF2-40B4-BE49-F238E27FC236}">
                <a16:creationId xmlns:a16="http://schemas.microsoft.com/office/drawing/2014/main" xmlns=""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xmlns=""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13290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rut.registerforskning.s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Slide Background">
            <a:extLst>
              <a:ext uri="{FF2B5EF4-FFF2-40B4-BE49-F238E27FC236}">
                <a16:creationId xmlns:a16="http://schemas.microsoft.com/office/drawing/2014/main" xmlns="" id="{B874FC77-B1AD-4469-830E-1F1D54FBB4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936EC882-6879-B418-7043-12BC8F3887E6}"/>
              </a:ext>
            </a:extLst>
          </p:cNvPr>
          <p:cNvPicPr>
            <a:picLocks noChangeAspect="1"/>
          </p:cNvPicPr>
          <p:nvPr/>
        </p:nvPicPr>
        <p:blipFill rotWithShape="1">
          <a:blip r:embed="rId2"/>
          <a:srcRect t="5614" b="4386"/>
          <a:stretch/>
        </p:blipFill>
        <p:spPr>
          <a:xfrm>
            <a:off x="20" y="2"/>
            <a:ext cx="12191979" cy="6857998"/>
          </a:xfrm>
          <a:prstGeom prst="rect">
            <a:avLst/>
          </a:prstGeom>
          <a:effectLst>
            <a:outerShdw blurRad="596900" dist="330200" dir="8820000" sx="87000" sy="87000" algn="ctr" rotWithShape="0">
              <a:srgbClr val="000000">
                <a:alpha val="29000"/>
              </a:srgbClr>
            </a:outerShdw>
          </a:effectLst>
        </p:spPr>
      </p:pic>
      <p:sp useBgFill="1">
        <p:nvSpPr>
          <p:cNvPr id="47" name="Rectangle 46">
            <a:extLst>
              <a:ext uri="{FF2B5EF4-FFF2-40B4-BE49-F238E27FC236}">
                <a16:creationId xmlns:a16="http://schemas.microsoft.com/office/drawing/2014/main" xmlns="" id="{F489C2E0-4895-4B72-85EA-7EE9FAFFDC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232011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xmlns="" id="{0B5F0F9B-29CD-8104-E60E-ECFAF0C88E66}"/>
              </a:ext>
            </a:extLst>
          </p:cNvPr>
          <p:cNvSpPr>
            <a:spLocks noGrp="1"/>
          </p:cNvSpPr>
          <p:nvPr>
            <p:ph type="ctrTitle"/>
          </p:nvPr>
        </p:nvSpPr>
        <p:spPr>
          <a:xfrm>
            <a:off x="589558" y="293428"/>
            <a:ext cx="5474257" cy="1815151"/>
          </a:xfrm>
        </p:spPr>
        <p:txBody>
          <a:bodyPr anchor="ctr">
            <a:normAutofit/>
          </a:bodyPr>
          <a:lstStyle/>
          <a:p>
            <a:r>
              <a:rPr lang="sv-SE" sz="3600"/>
              <a:t>RUT – Register Utiliser Tool</a:t>
            </a:r>
          </a:p>
        </p:txBody>
      </p:sp>
      <p:sp>
        <p:nvSpPr>
          <p:cNvPr id="3" name="Underrubrik 2">
            <a:extLst>
              <a:ext uri="{FF2B5EF4-FFF2-40B4-BE49-F238E27FC236}">
                <a16:creationId xmlns:a16="http://schemas.microsoft.com/office/drawing/2014/main" xmlns="" id="{E1C77029-1C0A-8F28-3435-C3F5795BA0E8}"/>
              </a:ext>
            </a:extLst>
          </p:cNvPr>
          <p:cNvSpPr>
            <a:spLocks noGrp="1"/>
          </p:cNvSpPr>
          <p:nvPr>
            <p:ph type="subTitle" idx="1"/>
          </p:nvPr>
        </p:nvSpPr>
        <p:spPr>
          <a:xfrm>
            <a:off x="6469039" y="293427"/>
            <a:ext cx="4568128" cy="1815152"/>
          </a:xfrm>
        </p:spPr>
        <p:txBody>
          <a:bodyPr anchor="ctr">
            <a:normAutofit/>
          </a:bodyPr>
          <a:lstStyle/>
          <a:p>
            <a:pPr>
              <a:lnSpc>
                <a:spcPct val="100000"/>
              </a:lnSpc>
            </a:pPr>
            <a:r>
              <a:rPr lang="sv-SE" sz="1500"/>
              <a:t>Bättre överblick över registers innehåll</a:t>
            </a:r>
          </a:p>
          <a:p>
            <a:pPr>
              <a:lnSpc>
                <a:spcPct val="100000"/>
              </a:lnSpc>
            </a:pPr>
            <a:r>
              <a:rPr lang="sv-SE" sz="1500"/>
              <a:t>Metadataverktyg för strukturerad överblick över vilken information som finns i svenska register och biobanksprovsamlingar</a:t>
            </a:r>
          </a:p>
          <a:p>
            <a:pPr>
              <a:lnSpc>
                <a:spcPct val="100000"/>
              </a:lnSpc>
            </a:pPr>
            <a:r>
              <a:rPr lang="sv-SE" sz="1500"/>
              <a:t>Datakällornas innehåll på detaljerad nivå med metadata (data om data)</a:t>
            </a:r>
          </a:p>
        </p:txBody>
      </p:sp>
      <p:cxnSp>
        <p:nvCxnSpPr>
          <p:cNvPr id="49" name="Straight Connector 48">
            <a:extLst>
              <a:ext uri="{FF2B5EF4-FFF2-40B4-BE49-F238E27FC236}">
                <a16:creationId xmlns:a16="http://schemas.microsoft.com/office/drawing/2014/main" xmlns="" id="{2E6B6C39-3A8E-4EAF-A0CD-4FE0CDFCD7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98588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91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D284A420-F50C-4C2C-B88E-E6F4EF504B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xmlns="" id="{893A6D2E-5228-4998-9E24-EFCCA0246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xmlns="" id="{3ADB48DB-8E25-4F2F-8C02-5B793937255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C32BA7E3-7313-49C8-A245-A85BDEB13EB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Slide Background">
            <a:extLst>
              <a:ext uri="{FF2B5EF4-FFF2-40B4-BE49-F238E27FC236}">
                <a16:creationId xmlns:a16="http://schemas.microsoft.com/office/drawing/2014/main" xmlns="" id="{5F637E18-EF26-4327-9077-7FFC67B98B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4" name="Rectangle 23">
            <a:extLst>
              <a:ext uri="{FF2B5EF4-FFF2-40B4-BE49-F238E27FC236}">
                <a16:creationId xmlns:a16="http://schemas.microsoft.com/office/drawing/2014/main" xmlns="" id="{F489C2E0-4895-4B72-85EA-7EE9FAFFDC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1874235"/>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xmlns="" id="{267A5814-D7C8-45F7-C019-9F6E018DA500}"/>
              </a:ext>
            </a:extLst>
          </p:cNvPr>
          <p:cNvSpPr>
            <a:spLocks noGrp="1"/>
          </p:cNvSpPr>
          <p:nvPr>
            <p:ph type="title"/>
          </p:nvPr>
        </p:nvSpPr>
        <p:spPr>
          <a:xfrm>
            <a:off x="589558" y="293428"/>
            <a:ext cx="5474257" cy="1235225"/>
          </a:xfrm>
        </p:spPr>
        <p:txBody>
          <a:bodyPr vert="horz" lIns="91440" tIns="45720" rIns="91440" bIns="45720" rtlCol="0" anchor="ctr">
            <a:normAutofit/>
          </a:bodyPr>
          <a:lstStyle/>
          <a:p>
            <a:r>
              <a:rPr lang="en-US" sz="3300" dirty="0"/>
              <a:t>RUT Metadataverktyg – Information och återkoppling</a:t>
            </a:r>
          </a:p>
        </p:txBody>
      </p:sp>
      <p:cxnSp>
        <p:nvCxnSpPr>
          <p:cNvPr id="26" name="Straight Connector 25">
            <a:extLst>
              <a:ext uri="{FF2B5EF4-FFF2-40B4-BE49-F238E27FC236}">
                <a16:creationId xmlns:a16="http://schemas.microsoft.com/office/drawing/2014/main" xmlns="" id="{2E6B6C39-3A8E-4EAF-A0CD-4FE0CDFCD7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98588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latshållare för innehåll 8">
            <a:extLst>
              <a:ext uri="{FF2B5EF4-FFF2-40B4-BE49-F238E27FC236}">
                <a16:creationId xmlns:a16="http://schemas.microsoft.com/office/drawing/2014/main" xmlns="" id="{6D8F9E98-DED2-C8EC-E443-59AA89397C7E}"/>
              </a:ext>
            </a:extLst>
          </p:cNvPr>
          <p:cNvPicPr>
            <a:picLocks noGrp="1" noChangeAspect="1"/>
          </p:cNvPicPr>
          <p:nvPr>
            <p:ph idx="1"/>
          </p:nvPr>
        </p:nvPicPr>
        <p:blipFill>
          <a:blip r:embed="rId3"/>
          <a:stretch>
            <a:fillRect/>
          </a:stretch>
        </p:blipFill>
        <p:spPr>
          <a:xfrm>
            <a:off x="2659934" y="2375210"/>
            <a:ext cx="6871737" cy="3624841"/>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308019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xmlns="" id="{D284A420-F50C-4C2C-B88E-E6F4EF504B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11">
            <a:extLst>
              <a:ext uri="{FF2B5EF4-FFF2-40B4-BE49-F238E27FC236}">
                <a16:creationId xmlns:a16="http://schemas.microsoft.com/office/drawing/2014/main" xmlns="" id="{893A6D2E-5228-4998-9E24-EFCCA0246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13">
            <a:extLst>
              <a:ext uri="{FF2B5EF4-FFF2-40B4-BE49-F238E27FC236}">
                <a16:creationId xmlns:a16="http://schemas.microsoft.com/office/drawing/2014/main" xmlns="" id="{3ADB48DB-8E25-4F2F-8C02-5B793937255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15">
            <a:extLst>
              <a:ext uri="{FF2B5EF4-FFF2-40B4-BE49-F238E27FC236}">
                <a16:creationId xmlns:a16="http://schemas.microsoft.com/office/drawing/2014/main" xmlns="" id="{C32BA7E3-7313-49C8-A245-A85BDEB13EB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2" name="Slide Background">
            <a:extLst>
              <a:ext uri="{FF2B5EF4-FFF2-40B4-BE49-F238E27FC236}">
                <a16:creationId xmlns:a16="http://schemas.microsoft.com/office/drawing/2014/main" xmlns="" id="{5E39F2DB-7862-4382-86B8-7D309E4B36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3" name="Rectangle 19">
            <a:extLst>
              <a:ext uri="{FF2B5EF4-FFF2-40B4-BE49-F238E27FC236}">
                <a16:creationId xmlns:a16="http://schemas.microsoft.com/office/drawing/2014/main" xmlns="" id="{B30B727F-99CD-48A5-9962-6F0C0EA62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2570074"/>
          </a:xfrm>
          <a:prstGeom prst="rect">
            <a:avLst/>
          </a:prstGeom>
          <a:ln>
            <a:noFill/>
          </a:ln>
          <a:effectLst>
            <a:outerShdw blurRad="254000" dist="1524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xmlns="" id="{3108C683-8409-02DE-9A0B-1F0DB18F26C1}"/>
              </a:ext>
            </a:extLst>
          </p:cNvPr>
          <p:cNvSpPr>
            <a:spLocks noGrp="1"/>
          </p:cNvSpPr>
          <p:nvPr>
            <p:ph type="title"/>
          </p:nvPr>
        </p:nvSpPr>
        <p:spPr>
          <a:xfrm>
            <a:off x="761801" y="754336"/>
            <a:ext cx="10593993" cy="1287816"/>
          </a:xfrm>
        </p:spPr>
        <p:txBody>
          <a:bodyPr vert="horz" lIns="91440" tIns="45720" rIns="91440" bIns="45720" rtlCol="0" anchor="b">
            <a:normAutofit fontScale="90000"/>
          </a:bodyPr>
          <a:lstStyle/>
          <a:p>
            <a:r>
              <a:rPr lang="en-US" sz="4800" dirty="0"/>
              <a:t>RUT Metadataverktyg – Hjälp</a:t>
            </a:r>
            <a:br>
              <a:rPr lang="en-US" sz="4800" dirty="0"/>
            </a:br>
            <a:endParaRPr lang="en-US" sz="4800" dirty="0"/>
          </a:p>
        </p:txBody>
      </p:sp>
      <p:cxnSp>
        <p:nvCxnSpPr>
          <p:cNvPr id="34" name="Straight Connector 21">
            <a:extLst>
              <a:ext uri="{FF2B5EF4-FFF2-40B4-BE49-F238E27FC236}">
                <a16:creationId xmlns:a16="http://schemas.microsoft.com/office/drawing/2014/main" xmlns="" id="{2C4AD1A6-4D2B-4BD2-A7D5-B3F27077C4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144308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latshållare för innehåll 4">
            <a:extLst>
              <a:ext uri="{FF2B5EF4-FFF2-40B4-BE49-F238E27FC236}">
                <a16:creationId xmlns:a16="http://schemas.microsoft.com/office/drawing/2014/main" xmlns="" id="{D7A6DE7E-338A-A601-535F-9F5EBEA38832}"/>
              </a:ext>
            </a:extLst>
          </p:cNvPr>
          <p:cNvPicPr>
            <a:picLocks noGrp="1" noChangeAspect="1"/>
          </p:cNvPicPr>
          <p:nvPr>
            <p:ph idx="1"/>
          </p:nvPr>
        </p:nvPicPr>
        <p:blipFill>
          <a:blip r:embed="rId2"/>
          <a:stretch>
            <a:fillRect/>
          </a:stretch>
        </p:blipFill>
        <p:spPr>
          <a:xfrm>
            <a:off x="1743077" y="2555630"/>
            <a:ext cx="8286745" cy="3830883"/>
          </a:xfrm>
          <a:prstGeom prst="rect">
            <a:avLst/>
          </a:prstGeom>
          <a:effectLst/>
        </p:spPr>
      </p:pic>
    </p:spTree>
    <p:extLst>
      <p:ext uri="{BB962C8B-B14F-4D97-AF65-F5344CB8AC3E}">
        <p14:creationId xmlns:p14="http://schemas.microsoft.com/office/powerpoint/2010/main" val="270415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38E7D36-B1C9-463C-983F-AEA5810A60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37B9A221-B33F-47C2-85FF-2C8F363D79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Rectangle 15">
            <a:extLst>
              <a:ext uri="{FF2B5EF4-FFF2-40B4-BE49-F238E27FC236}">
                <a16:creationId xmlns:a16="http://schemas.microsoft.com/office/drawing/2014/main" xmlns="" id="{CD0E0EF1-7626-4514-9337-271DD661B1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xmlns="" id="{5F0B1492-9A00-4F80-8771-0BB2C2C435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xmlns="" id="{7FAC7B62-8ACC-41ED-80AB-8D1CDF38B9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45FF525-9A83-4625-99D9-B267BDE077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4" name="Slide Background">
            <a:extLst>
              <a:ext uri="{FF2B5EF4-FFF2-40B4-BE49-F238E27FC236}">
                <a16:creationId xmlns:a16="http://schemas.microsoft.com/office/drawing/2014/main" xmlns="" id="{90D0877E-6CD0-4206-8A18-56CEE73EFB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6" name="Rectangle 25">
            <a:extLst>
              <a:ext uri="{FF2B5EF4-FFF2-40B4-BE49-F238E27FC236}">
                <a16:creationId xmlns:a16="http://schemas.microsoft.com/office/drawing/2014/main" xmlns="" id="{E18AC0D4-F32D-4067-9F63-E553F4AFF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xmlns="" id="{DCD1E98D-1C30-79BD-1035-568DB888E6B6}"/>
              </a:ext>
            </a:extLst>
          </p:cNvPr>
          <p:cNvSpPr>
            <a:spLocks noGrp="1"/>
          </p:cNvSpPr>
          <p:nvPr>
            <p:ph type="title"/>
          </p:nvPr>
        </p:nvSpPr>
        <p:spPr>
          <a:xfrm>
            <a:off x="761802" y="384048"/>
            <a:ext cx="4889190" cy="2121408"/>
          </a:xfrm>
        </p:spPr>
        <p:txBody>
          <a:bodyPr vert="horz" lIns="91440" tIns="45720" rIns="91440" bIns="45720" rtlCol="0" anchor="ctr">
            <a:normAutofit/>
          </a:bodyPr>
          <a:lstStyle/>
          <a:p>
            <a:r>
              <a:rPr lang="en-US" sz="3600" dirty="0"/>
              <a:t>Metadataverktyg - Sök</a:t>
            </a:r>
          </a:p>
        </p:txBody>
      </p:sp>
      <p:sp>
        <p:nvSpPr>
          <p:cNvPr id="4" name="Platshållare för innehåll 3">
            <a:extLst>
              <a:ext uri="{FF2B5EF4-FFF2-40B4-BE49-F238E27FC236}">
                <a16:creationId xmlns:a16="http://schemas.microsoft.com/office/drawing/2014/main" xmlns="" id="{D9B85076-B16E-1668-595F-448D49095840}"/>
              </a:ext>
            </a:extLst>
          </p:cNvPr>
          <p:cNvSpPr>
            <a:spLocks noGrp="1"/>
          </p:cNvSpPr>
          <p:nvPr>
            <p:ph sz="half" idx="1"/>
          </p:nvPr>
        </p:nvSpPr>
        <p:spPr>
          <a:xfrm>
            <a:off x="6236209" y="384048"/>
            <a:ext cx="4492286" cy="2121407"/>
          </a:xfrm>
        </p:spPr>
        <p:txBody>
          <a:bodyPr vert="horz" lIns="91440" tIns="45720" rIns="91440" bIns="45720" rtlCol="0" anchor="ctr">
            <a:normAutofit/>
          </a:bodyPr>
          <a:lstStyle/>
          <a:p>
            <a:pPr>
              <a:lnSpc>
                <a:spcPct val="100000"/>
              </a:lnSpc>
            </a:pPr>
            <a:r>
              <a:rPr lang="en-US" sz="2000" dirty="0"/>
              <a:t>Kan ange sökord i fritext för att hitta variabler och annan kontextuell information</a:t>
            </a:r>
          </a:p>
          <a:p>
            <a:pPr>
              <a:lnSpc>
                <a:spcPct val="100000"/>
              </a:lnSpc>
            </a:pPr>
            <a:r>
              <a:rPr lang="en-US" sz="2000" dirty="0"/>
              <a:t>Om Du inte filtrerar eller anger sökord i fritextsökfältet visas alla variabler och register som publicerats i RUT</a:t>
            </a:r>
          </a:p>
        </p:txBody>
      </p:sp>
      <p:cxnSp>
        <p:nvCxnSpPr>
          <p:cNvPr id="28" name="Straight Connector 27">
            <a:extLst>
              <a:ext uri="{FF2B5EF4-FFF2-40B4-BE49-F238E27FC236}">
                <a16:creationId xmlns:a16="http://schemas.microsoft.com/office/drawing/2014/main" xmlns="" id="{9E499B2F-6D89-41AB-B19D-C0493939F7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98588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latshållare för innehåll 6">
            <a:extLst>
              <a:ext uri="{FF2B5EF4-FFF2-40B4-BE49-F238E27FC236}">
                <a16:creationId xmlns:a16="http://schemas.microsoft.com/office/drawing/2014/main" xmlns="" id="{C2FF254A-6CED-CE70-989B-8F1B0F61680E}"/>
              </a:ext>
            </a:extLst>
          </p:cNvPr>
          <p:cNvPicPr>
            <a:picLocks noGrp="1" noChangeAspect="1"/>
          </p:cNvPicPr>
          <p:nvPr>
            <p:ph sz="half" idx="2"/>
          </p:nvPr>
        </p:nvPicPr>
        <p:blipFill>
          <a:blip r:embed="rId2"/>
          <a:stretch>
            <a:fillRect/>
          </a:stretch>
        </p:blipFill>
        <p:spPr>
          <a:xfrm>
            <a:off x="2015395" y="2544413"/>
            <a:ext cx="8158162" cy="3671189"/>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269243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xmlns="" id="{924D84CD-5280-4B52-B96E-8EDAA2B20C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xmlns="" id="{603A6265-E10C-4B85-9C20-E75FCAF9C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641378"/>
          </a:xfrm>
          <a:prstGeom prst="rect">
            <a:avLst/>
          </a:prstGeom>
          <a:ln>
            <a:noFill/>
          </a:ln>
          <a:effectLst>
            <a:outerShdw blurRad="114300" dist="63500" dir="546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xmlns="" id="{4D2BA179-26E7-359B-D554-1A7F5C00FE9B}"/>
              </a:ext>
            </a:extLst>
          </p:cNvPr>
          <p:cNvSpPr>
            <a:spLocks noGrp="1"/>
          </p:cNvSpPr>
          <p:nvPr>
            <p:ph type="title"/>
          </p:nvPr>
        </p:nvSpPr>
        <p:spPr>
          <a:xfrm>
            <a:off x="761801" y="296712"/>
            <a:ext cx="9906199" cy="1157242"/>
          </a:xfrm>
        </p:spPr>
        <p:txBody>
          <a:bodyPr>
            <a:normAutofit/>
          </a:bodyPr>
          <a:lstStyle/>
          <a:p>
            <a:pPr algn="ctr"/>
            <a:r>
              <a:rPr lang="sv-SE" dirty="0"/>
              <a:t>Metadataverktyg - Fritextsökning</a:t>
            </a:r>
          </a:p>
        </p:txBody>
      </p:sp>
      <p:cxnSp>
        <p:nvCxnSpPr>
          <p:cNvPr id="23" name="Straight Connector 22">
            <a:extLst>
              <a:ext uri="{FF2B5EF4-FFF2-40B4-BE49-F238E27FC236}">
                <a16:creationId xmlns:a16="http://schemas.microsoft.com/office/drawing/2014/main" xmlns="" id="{61FF92BA-874E-408A-BFAD-416A7FFE597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Platshållare för innehåll 2">
            <a:extLst>
              <a:ext uri="{FF2B5EF4-FFF2-40B4-BE49-F238E27FC236}">
                <a16:creationId xmlns:a16="http://schemas.microsoft.com/office/drawing/2014/main" xmlns="" id="{A67E77A7-2980-7E85-764C-4308F9F6108E}"/>
              </a:ext>
            </a:extLst>
          </p:cNvPr>
          <p:cNvGraphicFramePr>
            <a:graphicFrameLocks noGrp="1"/>
          </p:cNvGraphicFramePr>
          <p:nvPr>
            <p:ph idx="1"/>
            <p:extLst>
              <p:ext uri="{D42A27DB-BD31-4B8C-83A1-F6EECF244321}">
                <p14:modId xmlns:p14="http://schemas.microsoft.com/office/powerpoint/2010/main" val="1055496346"/>
              </p:ext>
            </p:extLst>
          </p:nvPr>
        </p:nvGraphicFramePr>
        <p:xfrm>
          <a:off x="762000" y="1929788"/>
          <a:ext cx="9906000" cy="408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77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xmlns="" id="{F337DAFD-30DA-8AAE-48B5-97EDA82FC110}"/>
              </a:ext>
            </a:extLst>
          </p:cNvPr>
          <p:cNvSpPr>
            <a:spLocks noGrp="1"/>
          </p:cNvSpPr>
          <p:nvPr>
            <p:ph type="title"/>
          </p:nvPr>
        </p:nvSpPr>
        <p:spPr/>
        <p:txBody>
          <a:bodyPr vert="horz" lIns="91440" tIns="45720" rIns="91440" bIns="45720" rtlCol="0" anchor="ctr">
            <a:normAutofit/>
          </a:bodyPr>
          <a:lstStyle/>
          <a:p>
            <a:r>
              <a:rPr lang="en-US" sz="3600" dirty="0"/>
              <a:t>Metadataverktyg - Sök</a:t>
            </a:r>
          </a:p>
        </p:txBody>
      </p:sp>
      <p:pic>
        <p:nvPicPr>
          <p:cNvPr id="8" name="Platshållare för innehåll 7">
            <a:extLst>
              <a:ext uri="{FF2B5EF4-FFF2-40B4-BE49-F238E27FC236}">
                <a16:creationId xmlns:a16="http://schemas.microsoft.com/office/drawing/2014/main" xmlns="" id="{3E75D9F0-F2B8-1DF7-76A4-BE95FFCC264F}"/>
              </a:ext>
            </a:extLst>
          </p:cNvPr>
          <p:cNvPicPr>
            <a:picLocks noGrp="1" noChangeAspect="1"/>
          </p:cNvPicPr>
          <p:nvPr>
            <p:ph idx="1"/>
          </p:nvPr>
        </p:nvPicPr>
        <p:blipFill>
          <a:blip r:embed="rId3"/>
          <a:stretch>
            <a:fillRect/>
          </a:stretch>
        </p:blipFill>
        <p:spPr>
          <a:xfrm>
            <a:off x="1200150" y="2749550"/>
            <a:ext cx="9172575" cy="3651250"/>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104895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093A8F8-EF91-0C0B-5653-46833469FF1B}"/>
              </a:ext>
            </a:extLst>
          </p:cNvPr>
          <p:cNvSpPr>
            <a:spLocks noGrp="1"/>
          </p:cNvSpPr>
          <p:nvPr>
            <p:ph type="title"/>
          </p:nvPr>
        </p:nvSpPr>
        <p:spPr/>
        <p:txBody>
          <a:bodyPr/>
          <a:lstStyle/>
          <a:p>
            <a:r>
              <a:rPr lang="sv-SE" dirty="0"/>
              <a:t>Metadataverktyg - Sök</a:t>
            </a:r>
          </a:p>
        </p:txBody>
      </p:sp>
      <p:pic>
        <p:nvPicPr>
          <p:cNvPr id="5" name="Platshållare för innehåll 4">
            <a:extLst>
              <a:ext uri="{FF2B5EF4-FFF2-40B4-BE49-F238E27FC236}">
                <a16:creationId xmlns:a16="http://schemas.microsoft.com/office/drawing/2014/main" xmlns="" id="{8A18769B-F277-B508-35E2-E929C7F14171}"/>
              </a:ext>
            </a:extLst>
          </p:cNvPr>
          <p:cNvPicPr>
            <a:picLocks noGrp="1" noChangeAspect="1"/>
          </p:cNvPicPr>
          <p:nvPr>
            <p:ph idx="1"/>
          </p:nvPr>
        </p:nvPicPr>
        <p:blipFill>
          <a:blip r:embed="rId3"/>
          <a:stretch>
            <a:fillRect/>
          </a:stretch>
        </p:blipFill>
        <p:spPr>
          <a:xfrm>
            <a:off x="442914" y="2749550"/>
            <a:ext cx="10901362" cy="3765550"/>
          </a:xfrm>
        </p:spPr>
      </p:pic>
    </p:spTree>
    <p:extLst>
      <p:ext uri="{BB962C8B-B14F-4D97-AF65-F5344CB8AC3E}">
        <p14:creationId xmlns:p14="http://schemas.microsoft.com/office/powerpoint/2010/main" val="189723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38E7D36-B1C9-463C-983F-AEA5810A60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37B9A221-B33F-47C2-85FF-2C8F363D79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Rectangle 15">
            <a:extLst>
              <a:ext uri="{FF2B5EF4-FFF2-40B4-BE49-F238E27FC236}">
                <a16:creationId xmlns:a16="http://schemas.microsoft.com/office/drawing/2014/main" xmlns="" id="{CD0E0EF1-7626-4514-9337-271DD661B1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xmlns="" id="{5F0B1492-9A00-4F80-8771-0BB2C2C435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xmlns="" id="{7FAC7B62-8ACC-41ED-80AB-8D1CDF38B9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45FF525-9A83-4625-99D9-B267BDE077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4" name="Slide Background">
            <a:extLst>
              <a:ext uri="{FF2B5EF4-FFF2-40B4-BE49-F238E27FC236}">
                <a16:creationId xmlns:a16="http://schemas.microsoft.com/office/drawing/2014/main" xmlns="" id="{649C91A9-84E7-4BF0-9026-62F01380D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ubrik 1">
            <a:extLst>
              <a:ext uri="{FF2B5EF4-FFF2-40B4-BE49-F238E27FC236}">
                <a16:creationId xmlns:a16="http://schemas.microsoft.com/office/drawing/2014/main" xmlns="" id="{2E61CED6-7FED-9EAA-6F8E-F64D8A14F84B}"/>
              </a:ext>
            </a:extLst>
          </p:cNvPr>
          <p:cNvSpPr>
            <a:spLocks noGrp="1"/>
          </p:cNvSpPr>
          <p:nvPr>
            <p:ph type="title"/>
          </p:nvPr>
        </p:nvSpPr>
        <p:spPr>
          <a:xfrm>
            <a:off x="761802" y="956281"/>
            <a:ext cx="4230482" cy="2010284"/>
          </a:xfrm>
        </p:spPr>
        <p:txBody>
          <a:bodyPr vert="horz" lIns="91440" tIns="45720" rIns="91440" bIns="45720" rtlCol="0" anchor="b">
            <a:normAutofit/>
          </a:bodyPr>
          <a:lstStyle/>
          <a:p>
            <a:r>
              <a:rPr lang="en-US" dirty="0"/>
              <a:t>Metadataverktyg - Filterfunktion</a:t>
            </a:r>
          </a:p>
        </p:txBody>
      </p:sp>
      <p:sp>
        <p:nvSpPr>
          <p:cNvPr id="4" name="Platshållare för innehåll 3">
            <a:extLst>
              <a:ext uri="{FF2B5EF4-FFF2-40B4-BE49-F238E27FC236}">
                <a16:creationId xmlns:a16="http://schemas.microsoft.com/office/drawing/2014/main" xmlns="" id="{93DFC039-BF96-7B96-1C85-F9F2CE276B84}"/>
              </a:ext>
            </a:extLst>
          </p:cNvPr>
          <p:cNvSpPr>
            <a:spLocks noGrp="1"/>
          </p:cNvSpPr>
          <p:nvPr>
            <p:ph sz="half" idx="1"/>
          </p:nvPr>
        </p:nvSpPr>
        <p:spPr>
          <a:xfrm>
            <a:off x="761803" y="3566161"/>
            <a:ext cx="4230482" cy="2551176"/>
          </a:xfrm>
        </p:spPr>
        <p:txBody>
          <a:bodyPr vert="horz" lIns="91440" tIns="45720" rIns="91440" bIns="45720" rtlCol="0" anchor="ctr">
            <a:normAutofit/>
          </a:bodyPr>
          <a:lstStyle/>
          <a:p>
            <a:r>
              <a:rPr lang="en-US" dirty="0"/>
              <a:t>Filtrera sökning – begränsa sökningen </a:t>
            </a:r>
          </a:p>
          <a:p>
            <a:pPr marL="457200"/>
            <a:r>
              <a:rPr lang="en-US" dirty="0"/>
              <a:t>Vissa register/subregister</a:t>
            </a:r>
          </a:p>
          <a:p>
            <a:pPr marL="457200"/>
            <a:r>
              <a:rPr lang="en-US" dirty="0"/>
              <a:t>Tidsintervall för variabler/populationer</a:t>
            </a:r>
          </a:p>
        </p:txBody>
      </p:sp>
      <p:sp useBgFill="1">
        <p:nvSpPr>
          <p:cNvPr id="26" name="Rectangle 25">
            <a:extLst>
              <a:ext uri="{FF2B5EF4-FFF2-40B4-BE49-F238E27FC236}">
                <a16:creationId xmlns:a16="http://schemas.microsoft.com/office/drawing/2014/main" xmlns="" id="{9B47378D-AD27-45D0-8C1C-5B1098DCC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32004" y="0"/>
            <a:ext cx="6559995" cy="6858000"/>
          </a:xfrm>
          <a:prstGeom prst="rect">
            <a:avLst/>
          </a:prstGeom>
          <a:ln>
            <a:noFill/>
          </a:ln>
          <a:effectLst>
            <a:outerShdw blurRad="381000" dist="317500" dir="852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tshållare för innehåll 6">
            <a:extLst>
              <a:ext uri="{FF2B5EF4-FFF2-40B4-BE49-F238E27FC236}">
                <a16:creationId xmlns:a16="http://schemas.microsoft.com/office/drawing/2014/main" xmlns="" id="{06E46006-F5C3-481A-E640-4392C150D17A}"/>
              </a:ext>
            </a:extLst>
          </p:cNvPr>
          <p:cNvPicPr>
            <a:picLocks noGrp="1" noChangeAspect="1"/>
          </p:cNvPicPr>
          <p:nvPr>
            <p:ph sz="half" idx="2"/>
          </p:nvPr>
        </p:nvPicPr>
        <p:blipFill>
          <a:blip r:embed="rId2"/>
          <a:stretch>
            <a:fillRect/>
          </a:stretch>
        </p:blipFill>
        <p:spPr>
          <a:xfrm>
            <a:off x="6606338" y="1148863"/>
            <a:ext cx="4511442" cy="4799406"/>
          </a:xfrm>
          <a:prstGeom prst="rect">
            <a:avLst/>
          </a:prstGeom>
        </p:spPr>
      </p:pic>
      <p:cxnSp>
        <p:nvCxnSpPr>
          <p:cNvPr id="28" name="Straight Connector 27">
            <a:extLst>
              <a:ext uri="{FF2B5EF4-FFF2-40B4-BE49-F238E27FC236}">
                <a16:creationId xmlns:a16="http://schemas.microsoft.com/office/drawing/2014/main" xmlns="" id="{E58B1629-F209-47B0-BA59-6BD937DBB08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34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38E7D36-B1C9-463C-983F-AEA5810A60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37B9A221-B33F-47C2-85FF-2C8F363D79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xmlns="" id="{CD0E0EF1-7626-4514-9337-271DD661B1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xmlns="" id="{5F0B1492-9A00-4F80-8771-0BB2C2C435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xmlns="" id="{7FAC7B62-8ACC-41ED-80AB-8D1CDF38B9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45FF525-9A83-4625-99D9-B267BDE077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Slide Background">
            <a:extLst>
              <a:ext uri="{FF2B5EF4-FFF2-40B4-BE49-F238E27FC236}">
                <a16:creationId xmlns:a16="http://schemas.microsoft.com/office/drawing/2014/main" xmlns="" id="{649C91A9-84E7-4BF0-9026-62F01380D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ubrik 1">
            <a:extLst>
              <a:ext uri="{FF2B5EF4-FFF2-40B4-BE49-F238E27FC236}">
                <a16:creationId xmlns:a16="http://schemas.microsoft.com/office/drawing/2014/main" xmlns="" id="{1A65A85A-E4A1-CD4D-2D01-AB334908522B}"/>
              </a:ext>
            </a:extLst>
          </p:cNvPr>
          <p:cNvSpPr>
            <a:spLocks noGrp="1"/>
          </p:cNvSpPr>
          <p:nvPr>
            <p:ph type="title"/>
          </p:nvPr>
        </p:nvSpPr>
        <p:spPr>
          <a:xfrm>
            <a:off x="761802" y="956281"/>
            <a:ext cx="4230482" cy="2010284"/>
          </a:xfrm>
        </p:spPr>
        <p:txBody>
          <a:bodyPr vert="horz" lIns="91440" tIns="45720" rIns="91440" bIns="45720" rtlCol="0" anchor="b">
            <a:normAutofit/>
          </a:bodyPr>
          <a:lstStyle/>
          <a:p>
            <a:r>
              <a:rPr lang="en-US" dirty="0"/>
              <a:t>Metadataverktyg - Urvalslista</a:t>
            </a:r>
          </a:p>
        </p:txBody>
      </p:sp>
      <p:sp>
        <p:nvSpPr>
          <p:cNvPr id="3" name="Platshållare för innehåll 2">
            <a:extLst>
              <a:ext uri="{FF2B5EF4-FFF2-40B4-BE49-F238E27FC236}">
                <a16:creationId xmlns:a16="http://schemas.microsoft.com/office/drawing/2014/main" xmlns="" id="{F00A6977-BF29-FAD1-E0C1-EB9D7A628EAA}"/>
              </a:ext>
            </a:extLst>
          </p:cNvPr>
          <p:cNvSpPr>
            <a:spLocks noGrp="1"/>
          </p:cNvSpPr>
          <p:nvPr>
            <p:ph sz="half" idx="1"/>
          </p:nvPr>
        </p:nvSpPr>
        <p:spPr>
          <a:xfrm>
            <a:off x="761803" y="3566161"/>
            <a:ext cx="4230482" cy="2551176"/>
          </a:xfrm>
        </p:spPr>
        <p:txBody>
          <a:bodyPr vert="horz" lIns="91440" tIns="45720" rIns="91440" bIns="45720" rtlCol="0" anchor="ctr">
            <a:normAutofit/>
          </a:bodyPr>
          <a:lstStyle/>
          <a:p>
            <a:pPr>
              <a:lnSpc>
                <a:spcPct val="100000"/>
              </a:lnSpc>
            </a:pPr>
            <a:r>
              <a:rPr lang="en-US" sz="1500" dirty="0"/>
              <a:t>Om man klickar på pilen under kundkorgen =&gt; Urvalslista</a:t>
            </a:r>
          </a:p>
          <a:p>
            <a:pPr>
              <a:lnSpc>
                <a:spcPct val="100000"/>
              </a:lnSpc>
            </a:pPr>
            <a:endParaRPr lang="en-US" sz="1500" dirty="0"/>
          </a:p>
          <a:p>
            <a:pPr>
              <a:lnSpc>
                <a:spcPct val="100000"/>
              </a:lnSpc>
            </a:pPr>
            <a:r>
              <a:rPr lang="en-US" sz="1500" dirty="0"/>
              <a:t>Skapa ny lista och se dina listor</a:t>
            </a:r>
          </a:p>
          <a:p>
            <a:pPr>
              <a:lnSpc>
                <a:spcPct val="100000"/>
              </a:lnSpc>
            </a:pPr>
            <a:endParaRPr lang="en-US" sz="1500" dirty="0"/>
          </a:p>
          <a:p>
            <a:pPr>
              <a:lnSpc>
                <a:spcPct val="100000"/>
              </a:lnSpc>
            </a:pPr>
            <a:r>
              <a:rPr lang="en-US" sz="1500" dirty="0"/>
              <a:t>Lägg till variabler i din lista direkt från sökverktyget genom att klicka på sökresultattabellen</a:t>
            </a:r>
          </a:p>
        </p:txBody>
      </p:sp>
      <p:sp useBgFill="1">
        <p:nvSpPr>
          <p:cNvPr id="25" name="Rectangle 24">
            <a:extLst>
              <a:ext uri="{FF2B5EF4-FFF2-40B4-BE49-F238E27FC236}">
                <a16:creationId xmlns:a16="http://schemas.microsoft.com/office/drawing/2014/main" xmlns="" id="{9B47378D-AD27-45D0-8C1C-5B1098DCC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32004" y="0"/>
            <a:ext cx="6559995" cy="6858000"/>
          </a:xfrm>
          <a:prstGeom prst="rect">
            <a:avLst/>
          </a:prstGeom>
          <a:ln>
            <a:noFill/>
          </a:ln>
          <a:effectLst>
            <a:outerShdw blurRad="381000" dist="317500" dir="852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5">
            <a:extLst>
              <a:ext uri="{FF2B5EF4-FFF2-40B4-BE49-F238E27FC236}">
                <a16:creationId xmlns:a16="http://schemas.microsoft.com/office/drawing/2014/main" xmlns="" id="{D5E963FD-AC61-3D20-4708-0BB441F3E3B3}"/>
              </a:ext>
            </a:extLst>
          </p:cNvPr>
          <p:cNvPicPr>
            <a:picLocks noGrp="1" noChangeAspect="1"/>
          </p:cNvPicPr>
          <p:nvPr>
            <p:ph sz="half" idx="2"/>
          </p:nvPr>
        </p:nvPicPr>
        <p:blipFill>
          <a:blip r:embed="rId2"/>
          <a:stretch>
            <a:fillRect/>
          </a:stretch>
        </p:blipFill>
        <p:spPr>
          <a:xfrm>
            <a:off x="6606338" y="1462025"/>
            <a:ext cx="4511442" cy="4173083"/>
          </a:xfrm>
          <a:prstGeom prst="rect">
            <a:avLst/>
          </a:prstGeom>
        </p:spPr>
      </p:pic>
      <p:cxnSp>
        <p:nvCxnSpPr>
          <p:cNvPr id="27" name="Straight Connector 26">
            <a:extLst>
              <a:ext uri="{FF2B5EF4-FFF2-40B4-BE49-F238E27FC236}">
                <a16:creationId xmlns:a16="http://schemas.microsoft.com/office/drawing/2014/main" xmlns="" id="{E58B1629-F209-47B0-BA59-6BD937DBB08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714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xmlns="" id="{924D84CD-5280-4B52-B96E-8EDAA2B20C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603A6265-E10C-4B85-9C20-E75FCAF9C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641378"/>
          </a:xfrm>
          <a:prstGeom prst="rect">
            <a:avLst/>
          </a:prstGeom>
          <a:ln>
            <a:noFill/>
          </a:ln>
          <a:effectLst>
            <a:outerShdw blurRad="114300" dist="63500" dir="546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xmlns="" id="{1064E9E3-736C-0FCA-7743-85BD6A8B4354}"/>
              </a:ext>
            </a:extLst>
          </p:cNvPr>
          <p:cNvSpPr>
            <a:spLocks noGrp="1"/>
          </p:cNvSpPr>
          <p:nvPr>
            <p:ph type="title"/>
          </p:nvPr>
        </p:nvSpPr>
        <p:spPr>
          <a:xfrm>
            <a:off x="761801" y="296712"/>
            <a:ext cx="9906199" cy="1157242"/>
          </a:xfrm>
        </p:spPr>
        <p:txBody>
          <a:bodyPr>
            <a:normAutofit/>
          </a:bodyPr>
          <a:lstStyle/>
          <a:p>
            <a:pPr algn="ctr"/>
            <a:r>
              <a:rPr lang="sv-SE" dirty="0"/>
              <a:t>Metadataverktyg – Utforska register</a:t>
            </a:r>
          </a:p>
        </p:txBody>
      </p:sp>
      <p:cxnSp>
        <p:nvCxnSpPr>
          <p:cNvPr id="14" name="Straight Connector 13">
            <a:extLst>
              <a:ext uri="{FF2B5EF4-FFF2-40B4-BE49-F238E27FC236}">
                <a16:creationId xmlns:a16="http://schemas.microsoft.com/office/drawing/2014/main" xmlns="" id="{61FF92BA-874E-408A-BFAD-416A7FFE597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Platshållare för innehåll 2">
            <a:extLst>
              <a:ext uri="{FF2B5EF4-FFF2-40B4-BE49-F238E27FC236}">
                <a16:creationId xmlns:a16="http://schemas.microsoft.com/office/drawing/2014/main" xmlns="" id="{50D6E309-8004-B508-C829-0284EF086B44}"/>
              </a:ext>
            </a:extLst>
          </p:cNvPr>
          <p:cNvGraphicFramePr>
            <a:graphicFrameLocks noGrp="1"/>
          </p:cNvGraphicFramePr>
          <p:nvPr>
            <p:ph idx="1"/>
            <p:extLst>
              <p:ext uri="{D42A27DB-BD31-4B8C-83A1-F6EECF244321}">
                <p14:modId xmlns:p14="http://schemas.microsoft.com/office/powerpoint/2010/main" val="149682340"/>
              </p:ext>
            </p:extLst>
          </p:nvPr>
        </p:nvGraphicFramePr>
        <p:xfrm>
          <a:off x="762000" y="1929788"/>
          <a:ext cx="9906000" cy="408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06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1CEEFC2-02B8-F406-533F-4066AE23D9D8}"/>
              </a:ext>
            </a:extLst>
          </p:cNvPr>
          <p:cNvSpPr>
            <a:spLocks noGrp="1"/>
          </p:cNvSpPr>
          <p:nvPr>
            <p:ph type="title"/>
          </p:nvPr>
        </p:nvSpPr>
        <p:spPr/>
        <p:txBody>
          <a:bodyPr/>
          <a:lstStyle/>
          <a:p>
            <a:r>
              <a:rPr lang="sv-SE" dirty="0"/>
              <a:t>Metadataverktyg - Registerstruktur</a:t>
            </a:r>
          </a:p>
        </p:txBody>
      </p:sp>
      <p:pic>
        <p:nvPicPr>
          <p:cNvPr id="5" name="Platshållare för innehåll 4">
            <a:extLst>
              <a:ext uri="{FF2B5EF4-FFF2-40B4-BE49-F238E27FC236}">
                <a16:creationId xmlns:a16="http://schemas.microsoft.com/office/drawing/2014/main" xmlns="" id="{7DDBF6AC-7236-3175-3C56-79DCE3A8BB04}"/>
              </a:ext>
            </a:extLst>
          </p:cNvPr>
          <p:cNvPicPr>
            <a:picLocks noGrp="1" noChangeAspect="1"/>
          </p:cNvPicPr>
          <p:nvPr>
            <p:ph idx="1"/>
          </p:nvPr>
        </p:nvPicPr>
        <p:blipFill>
          <a:blip r:embed="rId3"/>
          <a:stretch>
            <a:fillRect/>
          </a:stretch>
        </p:blipFill>
        <p:spPr>
          <a:xfrm>
            <a:off x="1614489" y="2749550"/>
            <a:ext cx="8943974" cy="3736975"/>
          </a:xfrm>
        </p:spPr>
      </p:pic>
    </p:spTree>
    <p:extLst>
      <p:ext uri="{BB962C8B-B14F-4D97-AF65-F5344CB8AC3E}">
        <p14:creationId xmlns:p14="http://schemas.microsoft.com/office/powerpoint/2010/main" val="280106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xmlns="" id="{9165109B-7036-4613-93D4-579E77F6EF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xmlns="" id="{4D2BA179-26E7-359B-D554-1A7F5C00FE9B}"/>
              </a:ext>
            </a:extLst>
          </p:cNvPr>
          <p:cNvSpPr>
            <a:spLocks noGrp="1"/>
          </p:cNvSpPr>
          <p:nvPr>
            <p:ph type="title"/>
          </p:nvPr>
        </p:nvSpPr>
        <p:spPr>
          <a:xfrm>
            <a:off x="761802" y="858982"/>
            <a:ext cx="3451060" cy="5152933"/>
          </a:xfrm>
        </p:spPr>
        <p:txBody>
          <a:bodyPr>
            <a:normAutofit/>
          </a:bodyPr>
          <a:lstStyle/>
          <a:p>
            <a:r>
              <a:rPr lang="sv-SE" dirty="0"/>
              <a:t>RUT- Register Utiliser Tool</a:t>
            </a:r>
          </a:p>
        </p:txBody>
      </p:sp>
      <p:sp useBgFill="1">
        <p:nvSpPr>
          <p:cNvPr id="11" name="Rectangle 10">
            <a:extLst>
              <a:ext uri="{FF2B5EF4-FFF2-40B4-BE49-F238E27FC236}">
                <a16:creationId xmlns:a16="http://schemas.microsoft.com/office/drawing/2014/main" xmlns="" id="{43E8FEA2-54EE-4F84-B5DB-A055A7D80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E58B1629-F209-47B0-BA59-6BD937DBB08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Platshållare för innehåll 2">
            <a:extLst>
              <a:ext uri="{FF2B5EF4-FFF2-40B4-BE49-F238E27FC236}">
                <a16:creationId xmlns:a16="http://schemas.microsoft.com/office/drawing/2014/main" xmlns="" id="{A67E77A7-2980-7E85-764C-4308F9F6108E}"/>
              </a:ext>
            </a:extLst>
          </p:cNvPr>
          <p:cNvGraphicFramePr>
            <a:graphicFrameLocks noGrp="1"/>
          </p:cNvGraphicFramePr>
          <p:nvPr>
            <p:ph idx="1"/>
            <p:extLst>
              <p:ext uri="{D42A27DB-BD31-4B8C-83A1-F6EECF244321}">
                <p14:modId xmlns:p14="http://schemas.microsoft.com/office/powerpoint/2010/main" val="2330230440"/>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75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ADA352C2-1BA4-48C4-0BC5-E1256858A064}"/>
              </a:ext>
            </a:extLst>
          </p:cNvPr>
          <p:cNvSpPr>
            <a:spLocks noGrp="1"/>
          </p:cNvSpPr>
          <p:nvPr>
            <p:ph type="title"/>
          </p:nvPr>
        </p:nvSpPr>
        <p:spPr/>
        <p:txBody>
          <a:bodyPr/>
          <a:lstStyle/>
          <a:p>
            <a:r>
              <a:rPr lang="sv-SE" dirty="0"/>
              <a:t>Metadataverktyg – Variablers betydelse</a:t>
            </a:r>
          </a:p>
        </p:txBody>
      </p:sp>
      <p:sp>
        <p:nvSpPr>
          <p:cNvPr id="4" name="Platshållare för innehåll 3">
            <a:extLst>
              <a:ext uri="{FF2B5EF4-FFF2-40B4-BE49-F238E27FC236}">
                <a16:creationId xmlns:a16="http://schemas.microsoft.com/office/drawing/2014/main" xmlns="" id="{F6CC2B58-D31A-1254-9BA1-DC8FC4CC15AF}"/>
              </a:ext>
            </a:extLst>
          </p:cNvPr>
          <p:cNvSpPr>
            <a:spLocks noGrp="1"/>
          </p:cNvSpPr>
          <p:nvPr>
            <p:ph sz="half" idx="1"/>
          </p:nvPr>
        </p:nvSpPr>
        <p:spPr/>
        <p:txBody>
          <a:bodyPr>
            <a:normAutofit/>
          </a:bodyPr>
          <a:lstStyle/>
          <a:p>
            <a:r>
              <a:rPr lang="sv-SE" sz="1800" dirty="0"/>
              <a:t>Tre olika begrepp:</a:t>
            </a:r>
          </a:p>
          <a:p>
            <a:pPr marL="342900" indent="-342900">
              <a:buFont typeface="Arial" panose="020B0604020202020204" pitchFamily="34" charset="0"/>
              <a:buChar char="•"/>
            </a:pPr>
            <a:r>
              <a:rPr lang="sv-SE" sz="1800" dirty="0"/>
              <a:t>[V] = variabelbegrepp – kopplat till variabler eller representationer i vyn Registerstruktur</a:t>
            </a:r>
          </a:p>
          <a:p>
            <a:pPr marL="342900" indent="-342900">
              <a:buFont typeface="Arial" panose="020B0604020202020204" pitchFamily="34" charset="0"/>
              <a:buChar char="•"/>
            </a:pPr>
            <a:r>
              <a:rPr lang="sv-SE" sz="1800" dirty="0"/>
              <a:t>[VS] = verksamhetsbegrepp – används för konceptuella grupperingar av variabler</a:t>
            </a:r>
          </a:p>
          <a:p>
            <a:pPr marL="342900" indent="-342900">
              <a:buFont typeface="Arial" panose="020B0604020202020204" pitchFamily="34" charset="0"/>
              <a:buChar char="•"/>
            </a:pPr>
            <a:r>
              <a:rPr lang="sv-SE" sz="1800" dirty="0"/>
              <a:t>[S] = samlingsbegrepp – håller ihop en kategori variabler, motsvaras av objekttyp i vy Registerstruktur</a:t>
            </a:r>
          </a:p>
        </p:txBody>
      </p:sp>
      <p:pic>
        <p:nvPicPr>
          <p:cNvPr id="7" name="Platshållare för innehåll 6">
            <a:extLst>
              <a:ext uri="{FF2B5EF4-FFF2-40B4-BE49-F238E27FC236}">
                <a16:creationId xmlns:a16="http://schemas.microsoft.com/office/drawing/2014/main" xmlns="" id="{3AEDCEA4-9FF8-4DFA-64DE-058AD101F014}"/>
              </a:ext>
            </a:extLst>
          </p:cNvPr>
          <p:cNvPicPr>
            <a:picLocks noGrp="1" noChangeAspect="1"/>
          </p:cNvPicPr>
          <p:nvPr>
            <p:ph sz="half" idx="2"/>
          </p:nvPr>
        </p:nvPicPr>
        <p:blipFill>
          <a:blip r:embed="rId3"/>
          <a:stretch>
            <a:fillRect/>
          </a:stretch>
        </p:blipFill>
        <p:spPr>
          <a:xfrm>
            <a:off x="6096000" y="2514600"/>
            <a:ext cx="5662613" cy="3757613"/>
          </a:xfrm>
        </p:spPr>
      </p:pic>
    </p:spTree>
    <p:extLst>
      <p:ext uri="{BB962C8B-B14F-4D97-AF65-F5344CB8AC3E}">
        <p14:creationId xmlns:p14="http://schemas.microsoft.com/office/powerpoint/2010/main" val="378309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94DBEB7-159E-1F98-97A0-2FF93DF761FF}"/>
              </a:ext>
            </a:extLst>
          </p:cNvPr>
          <p:cNvSpPr>
            <a:spLocks noGrp="1"/>
          </p:cNvSpPr>
          <p:nvPr>
            <p:ph type="title"/>
          </p:nvPr>
        </p:nvSpPr>
        <p:spPr/>
        <p:txBody>
          <a:bodyPr/>
          <a:lstStyle/>
          <a:p>
            <a:r>
              <a:rPr lang="sv-SE" dirty="0"/>
              <a:t>Metadataverktyg - Exportera</a:t>
            </a:r>
          </a:p>
        </p:txBody>
      </p:sp>
      <p:sp>
        <p:nvSpPr>
          <p:cNvPr id="3" name="Platshållare för innehåll 2">
            <a:extLst>
              <a:ext uri="{FF2B5EF4-FFF2-40B4-BE49-F238E27FC236}">
                <a16:creationId xmlns:a16="http://schemas.microsoft.com/office/drawing/2014/main" xmlns="" id="{72FCC510-800A-E573-5F2D-68D1911243A2}"/>
              </a:ext>
            </a:extLst>
          </p:cNvPr>
          <p:cNvSpPr>
            <a:spLocks noGrp="1"/>
          </p:cNvSpPr>
          <p:nvPr>
            <p:ph sz="half" idx="1"/>
          </p:nvPr>
        </p:nvSpPr>
        <p:spPr/>
        <p:txBody>
          <a:bodyPr/>
          <a:lstStyle/>
          <a:p>
            <a:r>
              <a:rPr lang="sv-SE" dirty="0"/>
              <a:t>Under fliken Exportera hittas de variabler som lagts i urvalslistan = variabelurval</a:t>
            </a:r>
          </a:p>
          <a:p>
            <a:endParaRPr lang="sv-SE" dirty="0"/>
          </a:p>
          <a:p>
            <a:r>
              <a:rPr lang="sv-SE" dirty="0"/>
              <a:t>Exportera till Excel </a:t>
            </a:r>
            <a:r>
              <a:rPr lang="sv-SE"/>
              <a:t>– variabellista</a:t>
            </a:r>
            <a:endParaRPr lang="sv-SE" dirty="0"/>
          </a:p>
        </p:txBody>
      </p:sp>
      <p:pic>
        <p:nvPicPr>
          <p:cNvPr id="6" name="Platshållare för innehåll 5">
            <a:extLst>
              <a:ext uri="{FF2B5EF4-FFF2-40B4-BE49-F238E27FC236}">
                <a16:creationId xmlns:a16="http://schemas.microsoft.com/office/drawing/2014/main" xmlns="" id="{E90714B2-3ED4-5C46-7271-E7C98D6B15A1}"/>
              </a:ext>
            </a:extLst>
          </p:cNvPr>
          <p:cNvPicPr>
            <a:picLocks noGrp="1" noChangeAspect="1"/>
          </p:cNvPicPr>
          <p:nvPr>
            <p:ph sz="half" idx="2"/>
          </p:nvPr>
        </p:nvPicPr>
        <p:blipFill>
          <a:blip r:embed="rId2"/>
          <a:stretch>
            <a:fillRect/>
          </a:stretch>
        </p:blipFill>
        <p:spPr>
          <a:xfrm>
            <a:off x="6097588" y="3019439"/>
            <a:ext cx="5045075" cy="2793972"/>
          </a:xfrm>
        </p:spPr>
      </p:pic>
    </p:spTree>
    <p:extLst>
      <p:ext uri="{BB962C8B-B14F-4D97-AF65-F5344CB8AC3E}">
        <p14:creationId xmlns:p14="http://schemas.microsoft.com/office/powerpoint/2010/main" val="250082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xmlns="" id="{E2BA2BD9-7B54-4190-8F06-3EF3658A0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21">
            <a:extLst>
              <a:ext uri="{FF2B5EF4-FFF2-40B4-BE49-F238E27FC236}">
                <a16:creationId xmlns:a16="http://schemas.microsoft.com/office/drawing/2014/main" xmlns="" id="{184F9D61-9303-40B4-9F7E-66A9B4EDC4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936EC882-6879-B418-7043-12BC8F3887E6}"/>
              </a:ext>
            </a:extLst>
          </p:cNvPr>
          <p:cNvPicPr>
            <a:picLocks noChangeAspect="1"/>
          </p:cNvPicPr>
          <p:nvPr/>
        </p:nvPicPr>
        <p:blipFill rotWithShape="1">
          <a:blip r:embed="rId2"/>
          <a:srcRect t="1384" r="1" b="156"/>
          <a:stretch/>
        </p:blipFill>
        <p:spPr>
          <a:xfrm>
            <a:off x="20" y="-1"/>
            <a:ext cx="11144289" cy="6858001"/>
          </a:xfrm>
          <a:prstGeom prst="rect">
            <a:avLst/>
          </a:prstGeom>
          <a:effectLst>
            <a:outerShdw blurRad="596900" dist="330200" dir="8820000" sx="87000" sy="87000" algn="ctr" rotWithShape="0">
              <a:srgbClr val="000000">
                <a:alpha val="29000"/>
              </a:srgbClr>
            </a:outerShdw>
          </a:effectLst>
        </p:spPr>
      </p:pic>
      <p:sp>
        <p:nvSpPr>
          <p:cNvPr id="32" name="Overlay">
            <a:extLst>
              <a:ext uri="{FF2B5EF4-FFF2-40B4-BE49-F238E27FC236}">
                <a16:creationId xmlns:a16="http://schemas.microsoft.com/office/drawing/2014/main" xmlns="" id="{648D746A-0359-4EAE-8CF9-062E28169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xmlns="" id="{0B5F0F9B-29CD-8104-E60E-ECFAF0C88E66}"/>
              </a:ext>
            </a:extLst>
          </p:cNvPr>
          <p:cNvSpPr>
            <a:spLocks noGrp="1"/>
          </p:cNvSpPr>
          <p:nvPr>
            <p:ph type="ctrTitle"/>
          </p:nvPr>
        </p:nvSpPr>
        <p:spPr>
          <a:xfrm>
            <a:off x="589558" y="1549597"/>
            <a:ext cx="4501057" cy="2483316"/>
          </a:xfrm>
        </p:spPr>
        <p:txBody>
          <a:bodyPr anchor="b">
            <a:normAutofit/>
          </a:bodyPr>
          <a:lstStyle/>
          <a:p>
            <a:r>
              <a:rPr lang="sv-SE">
                <a:solidFill>
                  <a:srgbClr val="FFFFFF"/>
                </a:solidFill>
              </a:rPr>
              <a:t>RUT – Register Utiliser Tool</a:t>
            </a:r>
          </a:p>
        </p:txBody>
      </p:sp>
      <p:sp>
        <p:nvSpPr>
          <p:cNvPr id="3" name="Underrubrik 2">
            <a:extLst>
              <a:ext uri="{FF2B5EF4-FFF2-40B4-BE49-F238E27FC236}">
                <a16:creationId xmlns:a16="http://schemas.microsoft.com/office/drawing/2014/main" xmlns="" id="{E1C77029-1C0A-8F28-3435-C3F5795BA0E8}"/>
              </a:ext>
            </a:extLst>
          </p:cNvPr>
          <p:cNvSpPr>
            <a:spLocks noGrp="1"/>
          </p:cNvSpPr>
          <p:nvPr>
            <p:ph type="subTitle" idx="1"/>
          </p:nvPr>
        </p:nvSpPr>
        <p:spPr>
          <a:xfrm>
            <a:off x="589558" y="4237630"/>
            <a:ext cx="4501056" cy="1653618"/>
          </a:xfrm>
        </p:spPr>
        <p:txBody>
          <a:bodyPr anchor="t">
            <a:normAutofit/>
          </a:bodyPr>
          <a:lstStyle/>
          <a:p>
            <a:r>
              <a:rPr lang="sv-SE">
                <a:solidFill>
                  <a:srgbClr val="FFFFFF"/>
                </a:solidFill>
                <a:hlinkClick r:id="rId3"/>
              </a:rPr>
              <a:t>https://rut.registerforskning.se/</a:t>
            </a:r>
            <a:r>
              <a:rPr lang="sv-SE">
                <a:solidFill>
                  <a:srgbClr val="FFFFFF"/>
                </a:solidFill>
              </a:rPr>
              <a:t> </a:t>
            </a:r>
          </a:p>
          <a:p>
            <a:r>
              <a:rPr lang="sv-SE">
                <a:solidFill>
                  <a:srgbClr val="FFFFFF"/>
                </a:solidFill>
              </a:rPr>
              <a:t>Teresia Svanvik</a:t>
            </a:r>
          </a:p>
        </p:txBody>
      </p:sp>
      <p:cxnSp>
        <p:nvCxnSpPr>
          <p:cNvPr id="33" name="Straight Connector 25">
            <a:extLst>
              <a:ext uri="{FF2B5EF4-FFF2-40B4-BE49-F238E27FC236}">
                <a16:creationId xmlns:a16="http://schemas.microsoft.com/office/drawing/2014/main" xmlns="" id="{3816C099-0516-4486-BC06-E0DCD29DDF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06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xmlns="" id="{924D84CD-5280-4B52-B96E-8EDAA2B20C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603A6265-E10C-4B85-9C20-E75FCAF9C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641378"/>
          </a:xfrm>
          <a:prstGeom prst="rect">
            <a:avLst/>
          </a:prstGeom>
          <a:ln>
            <a:noFill/>
          </a:ln>
          <a:effectLst>
            <a:outerShdw blurRad="114300" dist="63500" dir="546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xmlns="" id="{AA3CCB6F-9BC0-4791-8DA8-6EF3F4D406D7}"/>
              </a:ext>
            </a:extLst>
          </p:cNvPr>
          <p:cNvSpPr>
            <a:spLocks noGrp="1"/>
          </p:cNvSpPr>
          <p:nvPr>
            <p:ph type="title"/>
          </p:nvPr>
        </p:nvSpPr>
        <p:spPr>
          <a:xfrm>
            <a:off x="761801" y="296712"/>
            <a:ext cx="9906199" cy="1157242"/>
          </a:xfrm>
        </p:spPr>
        <p:txBody>
          <a:bodyPr>
            <a:normAutofit/>
          </a:bodyPr>
          <a:lstStyle/>
          <a:p>
            <a:pPr algn="ctr"/>
            <a:r>
              <a:rPr lang="sv-SE" dirty="0"/>
              <a:t>Så fungerar RUT</a:t>
            </a:r>
            <a:endParaRPr lang="sv-SE"/>
          </a:p>
        </p:txBody>
      </p:sp>
      <p:cxnSp>
        <p:nvCxnSpPr>
          <p:cNvPr id="13" name="Straight Connector 12">
            <a:extLst>
              <a:ext uri="{FF2B5EF4-FFF2-40B4-BE49-F238E27FC236}">
                <a16:creationId xmlns:a16="http://schemas.microsoft.com/office/drawing/2014/main" xmlns="" id="{61FF92BA-874E-408A-BFAD-416A7FFE597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Platshållare för innehåll 2">
            <a:extLst>
              <a:ext uri="{FF2B5EF4-FFF2-40B4-BE49-F238E27FC236}">
                <a16:creationId xmlns:a16="http://schemas.microsoft.com/office/drawing/2014/main" xmlns="" id="{7DAB3BCC-989E-C5F7-70C7-7DAE0BA29D4E}"/>
              </a:ext>
            </a:extLst>
          </p:cNvPr>
          <p:cNvGraphicFramePr>
            <a:graphicFrameLocks noGrp="1"/>
          </p:cNvGraphicFramePr>
          <p:nvPr>
            <p:ph idx="1"/>
            <p:extLst>
              <p:ext uri="{D42A27DB-BD31-4B8C-83A1-F6EECF244321}">
                <p14:modId xmlns:p14="http://schemas.microsoft.com/office/powerpoint/2010/main" val="3800241357"/>
              </p:ext>
            </p:extLst>
          </p:nvPr>
        </p:nvGraphicFramePr>
        <p:xfrm>
          <a:off x="762000" y="1929788"/>
          <a:ext cx="9906000" cy="408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253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AADF12E-98D2-213A-D465-7D7F047B12B1}"/>
              </a:ext>
            </a:extLst>
          </p:cNvPr>
          <p:cNvSpPr>
            <a:spLocks noGrp="1"/>
          </p:cNvSpPr>
          <p:nvPr>
            <p:ph type="title"/>
          </p:nvPr>
        </p:nvSpPr>
        <p:spPr/>
        <p:txBody>
          <a:bodyPr/>
          <a:lstStyle/>
          <a:p>
            <a:r>
              <a:rPr lang="sv-SE" dirty="0"/>
              <a:t>Så fungerar RUT</a:t>
            </a:r>
          </a:p>
        </p:txBody>
      </p:sp>
      <p:pic>
        <p:nvPicPr>
          <p:cNvPr id="6" name="Platshållare för bild 5">
            <a:extLst>
              <a:ext uri="{FF2B5EF4-FFF2-40B4-BE49-F238E27FC236}">
                <a16:creationId xmlns:a16="http://schemas.microsoft.com/office/drawing/2014/main" xmlns="" id="{C00E4C21-4E4E-4929-463E-4C0303D9AD1A}"/>
              </a:ext>
            </a:extLst>
          </p:cNvPr>
          <p:cNvPicPr>
            <a:picLocks noGrp="1" noChangeAspect="1"/>
          </p:cNvPicPr>
          <p:nvPr>
            <p:ph type="pic" idx="1"/>
          </p:nvPr>
        </p:nvPicPr>
        <p:blipFill>
          <a:blip r:embed="rId2"/>
          <a:srcRect l="10056" r="10056"/>
          <a:stretch>
            <a:fillRect/>
          </a:stretch>
        </p:blipFill>
        <p:spPr/>
      </p:pic>
      <p:sp>
        <p:nvSpPr>
          <p:cNvPr id="4" name="Platshållare för text 3">
            <a:extLst>
              <a:ext uri="{FF2B5EF4-FFF2-40B4-BE49-F238E27FC236}">
                <a16:creationId xmlns:a16="http://schemas.microsoft.com/office/drawing/2014/main" xmlns="" id="{A4DBB46F-D7C1-F799-A078-A31039EE0D49}"/>
              </a:ext>
            </a:extLst>
          </p:cNvPr>
          <p:cNvSpPr>
            <a:spLocks noGrp="1"/>
          </p:cNvSpPr>
          <p:nvPr>
            <p:ph type="body" sz="half" idx="2"/>
          </p:nvPr>
        </p:nvSpPr>
        <p:spPr/>
        <p:txBody>
          <a:bodyPr/>
          <a:lstStyle/>
          <a:p>
            <a:r>
              <a:rPr lang="sv-SE" dirty="0"/>
              <a:t>RUT Metadatakatalog</a:t>
            </a:r>
          </a:p>
          <a:p>
            <a:endParaRPr lang="sv-SE" dirty="0"/>
          </a:p>
          <a:p>
            <a:r>
              <a:rPr lang="sv-SE" dirty="0"/>
              <a:t>RUT Metadataverktyg</a:t>
            </a:r>
          </a:p>
        </p:txBody>
      </p:sp>
    </p:spTree>
    <p:extLst>
      <p:ext uri="{BB962C8B-B14F-4D97-AF65-F5344CB8AC3E}">
        <p14:creationId xmlns:p14="http://schemas.microsoft.com/office/powerpoint/2010/main" val="89908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xmlns="" id="{924D84CD-5280-4B52-B96E-8EDAA2B20C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xmlns="" id="{603A6265-E10C-4B85-9C20-E75FCAF9C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641378"/>
          </a:xfrm>
          <a:prstGeom prst="rect">
            <a:avLst/>
          </a:prstGeom>
          <a:ln>
            <a:noFill/>
          </a:ln>
          <a:effectLst>
            <a:outerShdw blurRad="114300" dist="63500" dir="546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xmlns="" id="{1064E9E3-736C-0FCA-7743-85BD6A8B4354}"/>
              </a:ext>
            </a:extLst>
          </p:cNvPr>
          <p:cNvSpPr>
            <a:spLocks noGrp="1"/>
          </p:cNvSpPr>
          <p:nvPr>
            <p:ph type="title"/>
          </p:nvPr>
        </p:nvSpPr>
        <p:spPr>
          <a:xfrm>
            <a:off x="761801" y="296712"/>
            <a:ext cx="9906199" cy="1157242"/>
          </a:xfrm>
        </p:spPr>
        <p:txBody>
          <a:bodyPr>
            <a:normAutofit/>
          </a:bodyPr>
          <a:lstStyle/>
          <a:p>
            <a:pPr algn="ctr"/>
            <a:r>
              <a:rPr lang="sv-SE" dirty="0"/>
              <a:t>RUT Metadatakatalog</a:t>
            </a:r>
            <a:endParaRPr lang="sv-SE"/>
          </a:p>
        </p:txBody>
      </p:sp>
      <p:cxnSp>
        <p:nvCxnSpPr>
          <p:cNvPr id="22" name="Straight Connector 21">
            <a:extLst>
              <a:ext uri="{FF2B5EF4-FFF2-40B4-BE49-F238E27FC236}">
                <a16:creationId xmlns:a16="http://schemas.microsoft.com/office/drawing/2014/main" xmlns="" id="{61FF92BA-874E-408A-BFAD-416A7FFE597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Platshållare för innehåll 2">
            <a:extLst>
              <a:ext uri="{FF2B5EF4-FFF2-40B4-BE49-F238E27FC236}">
                <a16:creationId xmlns:a16="http://schemas.microsoft.com/office/drawing/2014/main" xmlns="" id="{50D6E309-8004-B508-C829-0284EF086B44}"/>
              </a:ext>
            </a:extLst>
          </p:cNvPr>
          <p:cNvGraphicFramePr>
            <a:graphicFrameLocks noGrp="1"/>
          </p:cNvGraphicFramePr>
          <p:nvPr>
            <p:ph idx="1"/>
            <p:extLst>
              <p:ext uri="{D42A27DB-BD31-4B8C-83A1-F6EECF244321}">
                <p14:modId xmlns:p14="http://schemas.microsoft.com/office/powerpoint/2010/main" val="503472912"/>
              </p:ext>
            </p:extLst>
          </p:nvPr>
        </p:nvGraphicFramePr>
        <p:xfrm>
          <a:off x="762000" y="1929788"/>
          <a:ext cx="9906000" cy="408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66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xmlns="" id="{ABC53688-65BD-D670-1B3D-3466747DFFF8}"/>
              </a:ext>
            </a:extLst>
          </p:cNvPr>
          <p:cNvSpPr>
            <a:spLocks noGrp="1"/>
          </p:cNvSpPr>
          <p:nvPr>
            <p:ph type="title"/>
          </p:nvPr>
        </p:nvSpPr>
        <p:spPr/>
        <p:txBody>
          <a:bodyPr/>
          <a:lstStyle/>
          <a:p>
            <a:endParaRPr lang="sv-SE"/>
          </a:p>
        </p:txBody>
      </p:sp>
      <p:pic>
        <p:nvPicPr>
          <p:cNvPr id="17" name="Platshållare för innehåll 16">
            <a:extLst>
              <a:ext uri="{FF2B5EF4-FFF2-40B4-BE49-F238E27FC236}">
                <a16:creationId xmlns:a16="http://schemas.microsoft.com/office/drawing/2014/main" xmlns="" id="{EA89B77B-863C-29C4-B0F0-6DFB022AAAEA}"/>
              </a:ext>
            </a:extLst>
          </p:cNvPr>
          <p:cNvPicPr>
            <a:picLocks noGrp="1" noChangeAspect="1"/>
          </p:cNvPicPr>
          <p:nvPr>
            <p:ph idx="1"/>
          </p:nvPr>
        </p:nvPicPr>
        <p:blipFill>
          <a:blip r:embed="rId2"/>
          <a:stretch>
            <a:fillRect/>
          </a:stretch>
        </p:blipFill>
        <p:spPr>
          <a:xfrm>
            <a:off x="614363" y="671514"/>
            <a:ext cx="10644187" cy="5340350"/>
          </a:xfrm>
        </p:spPr>
      </p:pic>
    </p:spTree>
    <p:extLst>
      <p:ext uri="{BB962C8B-B14F-4D97-AF65-F5344CB8AC3E}">
        <p14:creationId xmlns:p14="http://schemas.microsoft.com/office/powerpoint/2010/main" val="36394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D284A420-F50C-4C2C-B88E-E6F4EF504B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893A6D2E-5228-4998-9E24-EFCCA0246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xmlns="" id="{3ADB48DB-8E25-4F2F-8C02-5B793937255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C32BA7E3-7313-49C8-A245-A85BDEB13EB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Slide Background">
            <a:extLst>
              <a:ext uri="{FF2B5EF4-FFF2-40B4-BE49-F238E27FC236}">
                <a16:creationId xmlns:a16="http://schemas.microsoft.com/office/drawing/2014/main" xmlns="" id="{5E39F2DB-7862-4382-86B8-7D309E4B36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2" name="Rectangle 21">
            <a:extLst>
              <a:ext uri="{FF2B5EF4-FFF2-40B4-BE49-F238E27FC236}">
                <a16:creationId xmlns:a16="http://schemas.microsoft.com/office/drawing/2014/main" xmlns="" id="{B30B727F-99CD-48A5-9962-6F0C0EA62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2570074"/>
          </a:xfrm>
          <a:prstGeom prst="rect">
            <a:avLst/>
          </a:prstGeom>
          <a:ln>
            <a:noFill/>
          </a:ln>
          <a:effectLst>
            <a:outerShdw blurRad="254000" dist="1524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xmlns="" id="{288207A7-ABAE-6867-7778-DA3437F04EC0}"/>
              </a:ext>
            </a:extLst>
          </p:cNvPr>
          <p:cNvSpPr>
            <a:spLocks noGrp="1"/>
          </p:cNvSpPr>
          <p:nvPr>
            <p:ph type="title"/>
          </p:nvPr>
        </p:nvSpPr>
        <p:spPr>
          <a:xfrm>
            <a:off x="761801" y="754336"/>
            <a:ext cx="10593993" cy="1287816"/>
          </a:xfrm>
        </p:spPr>
        <p:txBody>
          <a:bodyPr vert="horz" lIns="91440" tIns="45720" rIns="91440" bIns="45720" rtlCol="0" anchor="b">
            <a:normAutofit/>
          </a:bodyPr>
          <a:lstStyle/>
          <a:p>
            <a:r>
              <a:rPr lang="en-US" sz="4800"/>
              <a:t>RUT Metadatakatalog</a:t>
            </a:r>
          </a:p>
        </p:txBody>
      </p:sp>
      <p:sp>
        <p:nvSpPr>
          <p:cNvPr id="4" name="Platshållare för innehåll 3">
            <a:extLst>
              <a:ext uri="{FF2B5EF4-FFF2-40B4-BE49-F238E27FC236}">
                <a16:creationId xmlns:a16="http://schemas.microsoft.com/office/drawing/2014/main" xmlns="" id="{6FC2E83A-CBE2-165E-9A6D-31D629999F0E}"/>
              </a:ext>
            </a:extLst>
          </p:cNvPr>
          <p:cNvSpPr>
            <a:spLocks noGrp="1"/>
          </p:cNvSpPr>
          <p:nvPr>
            <p:ph sz="half" idx="1"/>
          </p:nvPr>
        </p:nvSpPr>
        <p:spPr>
          <a:xfrm>
            <a:off x="761801" y="2964520"/>
            <a:ext cx="4570610" cy="3034888"/>
          </a:xfrm>
        </p:spPr>
        <p:txBody>
          <a:bodyPr vert="horz" lIns="91440" tIns="45720" rIns="91440" bIns="45720" rtlCol="0" anchor="t">
            <a:normAutofit/>
          </a:bodyPr>
          <a:lstStyle/>
          <a:p>
            <a:r>
              <a:rPr lang="en-US" sz="2400"/>
              <a:t>Jämföra registernas datainsamlingsperioder</a:t>
            </a:r>
          </a:p>
        </p:txBody>
      </p:sp>
      <p:cxnSp>
        <p:nvCxnSpPr>
          <p:cNvPr id="24" name="Straight Connector 23">
            <a:extLst>
              <a:ext uri="{FF2B5EF4-FFF2-40B4-BE49-F238E27FC236}">
                <a16:creationId xmlns:a16="http://schemas.microsoft.com/office/drawing/2014/main" xmlns="" id="{2C4AD1A6-4D2B-4BD2-A7D5-B3F27077C4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144308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latshållare för innehåll 6">
            <a:extLst>
              <a:ext uri="{FF2B5EF4-FFF2-40B4-BE49-F238E27FC236}">
                <a16:creationId xmlns:a16="http://schemas.microsoft.com/office/drawing/2014/main" xmlns="" id="{C93E6326-8DC3-D264-A8FD-366004CA3522}"/>
              </a:ext>
            </a:extLst>
          </p:cNvPr>
          <p:cNvPicPr>
            <a:picLocks noGrp="1" noChangeAspect="1"/>
          </p:cNvPicPr>
          <p:nvPr>
            <p:ph sz="half" idx="2"/>
          </p:nvPr>
        </p:nvPicPr>
        <p:blipFill>
          <a:blip r:embed="rId2"/>
          <a:stretch>
            <a:fillRect/>
          </a:stretch>
        </p:blipFill>
        <p:spPr>
          <a:xfrm>
            <a:off x="5029201" y="2570072"/>
            <a:ext cx="6638954" cy="3555711"/>
          </a:xfrm>
          <a:prstGeom prst="rect">
            <a:avLst/>
          </a:prstGeom>
          <a:effectLst/>
        </p:spPr>
      </p:pic>
    </p:spTree>
    <p:extLst>
      <p:ext uri="{BB962C8B-B14F-4D97-AF65-F5344CB8AC3E}">
        <p14:creationId xmlns:p14="http://schemas.microsoft.com/office/powerpoint/2010/main" val="316063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xmlns="" id="{5105D448-4A6C-48A3-8C3C-71AF58F3E5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4025579F-C5D8-43BE-AF84-3E66A482C5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2544415"/>
          </a:xfrm>
          <a:prstGeom prst="rect">
            <a:avLst/>
          </a:prstGeom>
          <a:ln>
            <a:noFill/>
          </a:ln>
          <a:effectLst>
            <a:outerShdw blurRad="190500" dist="1270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ubrik 4">
            <a:extLst>
              <a:ext uri="{FF2B5EF4-FFF2-40B4-BE49-F238E27FC236}">
                <a16:creationId xmlns:a16="http://schemas.microsoft.com/office/drawing/2014/main" xmlns="" id="{5ECE6162-E75B-63BA-D5DB-0440B4DCB683}"/>
              </a:ext>
            </a:extLst>
          </p:cNvPr>
          <p:cNvSpPr>
            <a:spLocks noGrp="1"/>
          </p:cNvSpPr>
          <p:nvPr>
            <p:ph type="title"/>
          </p:nvPr>
        </p:nvSpPr>
        <p:spPr>
          <a:xfrm>
            <a:off x="761801" y="858982"/>
            <a:ext cx="9589765" cy="1432273"/>
          </a:xfrm>
        </p:spPr>
        <p:txBody>
          <a:bodyPr>
            <a:normAutofit/>
          </a:bodyPr>
          <a:lstStyle/>
          <a:p>
            <a:r>
              <a:rPr lang="sv-SE" dirty="0"/>
              <a:t>RUT Metadataverktyg</a:t>
            </a:r>
          </a:p>
        </p:txBody>
      </p:sp>
      <p:cxnSp>
        <p:nvCxnSpPr>
          <p:cNvPr id="16" name="Straight Connector 15">
            <a:extLst>
              <a:ext uri="{FF2B5EF4-FFF2-40B4-BE49-F238E27FC236}">
                <a16:creationId xmlns:a16="http://schemas.microsoft.com/office/drawing/2014/main" xmlns="" id="{61FF92BA-874E-408A-BFAD-416A7FFE597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Platshållare för innehåll 5">
            <a:extLst>
              <a:ext uri="{FF2B5EF4-FFF2-40B4-BE49-F238E27FC236}">
                <a16:creationId xmlns:a16="http://schemas.microsoft.com/office/drawing/2014/main" xmlns="" id="{9EC04B4D-3A72-31B7-9221-16DB82E0BE60}"/>
              </a:ext>
            </a:extLst>
          </p:cNvPr>
          <p:cNvGraphicFramePr>
            <a:graphicFrameLocks noGrp="1"/>
          </p:cNvGraphicFramePr>
          <p:nvPr>
            <p:ph idx="1"/>
            <p:extLst>
              <p:ext uri="{D42A27DB-BD31-4B8C-83A1-F6EECF244321}">
                <p14:modId xmlns:p14="http://schemas.microsoft.com/office/powerpoint/2010/main" val="3255461252"/>
              </p:ext>
            </p:extLst>
          </p:nvPr>
        </p:nvGraphicFramePr>
        <p:xfrm>
          <a:off x="762000" y="2749550"/>
          <a:ext cx="10380663"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843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C6123BD-4C6C-958A-989E-59E5963C7517}"/>
              </a:ext>
            </a:extLst>
          </p:cNvPr>
          <p:cNvSpPr>
            <a:spLocks noGrp="1"/>
          </p:cNvSpPr>
          <p:nvPr>
            <p:ph type="title"/>
          </p:nvPr>
        </p:nvSpPr>
        <p:spPr/>
        <p:txBody>
          <a:bodyPr/>
          <a:lstStyle/>
          <a:p>
            <a:r>
              <a:rPr lang="sv-SE" dirty="0"/>
              <a:t>Sök/Utforska/Exportera/Urvalslistor/Stöd</a:t>
            </a:r>
          </a:p>
        </p:txBody>
      </p:sp>
      <p:pic>
        <p:nvPicPr>
          <p:cNvPr id="5" name="Platshållare för innehåll 4">
            <a:extLst>
              <a:ext uri="{FF2B5EF4-FFF2-40B4-BE49-F238E27FC236}">
                <a16:creationId xmlns:a16="http://schemas.microsoft.com/office/drawing/2014/main" xmlns="" id="{B4A2C46A-FA65-384C-7B8E-1D5982E8B57A}"/>
              </a:ext>
            </a:extLst>
          </p:cNvPr>
          <p:cNvPicPr>
            <a:picLocks noGrp="1" noChangeAspect="1"/>
          </p:cNvPicPr>
          <p:nvPr>
            <p:ph idx="1"/>
          </p:nvPr>
        </p:nvPicPr>
        <p:blipFill>
          <a:blip r:embed="rId3"/>
          <a:stretch>
            <a:fillRect/>
          </a:stretch>
        </p:blipFill>
        <p:spPr>
          <a:xfrm>
            <a:off x="761801" y="2085975"/>
            <a:ext cx="10639624" cy="4400549"/>
          </a:xfrm>
        </p:spPr>
      </p:pic>
    </p:spTree>
    <p:extLst>
      <p:ext uri="{BB962C8B-B14F-4D97-AF65-F5344CB8AC3E}">
        <p14:creationId xmlns:p14="http://schemas.microsoft.com/office/powerpoint/2010/main" val="2548213828"/>
      </p:ext>
    </p:extLst>
  </p:cSld>
  <p:clrMapOvr>
    <a:masterClrMapping/>
  </p:clrMapOvr>
</p:sld>
</file>

<file path=ppt/theme/theme1.xml><?xml version="1.0" encoding="utf-8"?>
<a:theme xmlns:a="http://schemas.openxmlformats.org/drawingml/2006/main" name="BevelVTI">
  <a:themeElements>
    <a:clrScheme name="AnalogousFromLightSeedRightStep">
      <a:dk1>
        <a:srgbClr val="000000"/>
      </a:dk1>
      <a:lt1>
        <a:srgbClr val="FFFFFF"/>
      </a:lt1>
      <a:dk2>
        <a:srgbClr val="35371F"/>
      </a:dk2>
      <a:lt2>
        <a:srgbClr val="E2E7E8"/>
      </a:lt2>
      <a:accent1>
        <a:srgbClr val="C1998C"/>
      </a:accent1>
      <a:accent2>
        <a:srgbClr val="B5A17B"/>
      </a:accent2>
      <a:accent3>
        <a:srgbClr val="A3A67E"/>
      </a:accent3>
      <a:accent4>
        <a:srgbClr val="8FAA74"/>
      </a:accent4>
      <a:accent5>
        <a:srgbClr val="85AB82"/>
      </a:accent5>
      <a:accent6>
        <a:srgbClr val="77AF89"/>
      </a:accent6>
      <a:hlink>
        <a:srgbClr val="5D8A99"/>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12974</TotalTime>
  <Words>749</Words>
  <Application>Microsoft Office PowerPoint</Application>
  <PresentationFormat>Bredbild</PresentationFormat>
  <Paragraphs>105</Paragraphs>
  <Slides>22</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Arial</vt:lpstr>
      <vt:lpstr>Bierstadt</vt:lpstr>
      <vt:lpstr>Calibri</vt:lpstr>
      <vt:lpstr>BevelVTI</vt:lpstr>
      <vt:lpstr>RUT – Register Utiliser Tool</vt:lpstr>
      <vt:lpstr>RUT- Register Utiliser Tool</vt:lpstr>
      <vt:lpstr>Så fungerar RUT</vt:lpstr>
      <vt:lpstr>Så fungerar RUT</vt:lpstr>
      <vt:lpstr>RUT Metadatakatalog</vt:lpstr>
      <vt:lpstr>PowerPoint-presentation</vt:lpstr>
      <vt:lpstr>RUT Metadatakatalog</vt:lpstr>
      <vt:lpstr>RUT Metadataverktyg</vt:lpstr>
      <vt:lpstr>Sök/Utforska/Exportera/Urvalslistor/Stöd</vt:lpstr>
      <vt:lpstr>RUT Metadataverktyg – Information och återkoppling</vt:lpstr>
      <vt:lpstr>RUT Metadataverktyg – Hjälp </vt:lpstr>
      <vt:lpstr>Metadataverktyg - Sök</vt:lpstr>
      <vt:lpstr>Metadataverktyg - Fritextsökning</vt:lpstr>
      <vt:lpstr>Metadataverktyg - Sök</vt:lpstr>
      <vt:lpstr>Metadataverktyg - Sök</vt:lpstr>
      <vt:lpstr>Metadataverktyg - Filterfunktion</vt:lpstr>
      <vt:lpstr>Metadataverktyg - Urvalslista</vt:lpstr>
      <vt:lpstr>Metadataverktyg – Utforska register</vt:lpstr>
      <vt:lpstr>Metadataverktyg - Registerstruktur</vt:lpstr>
      <vt:lpstr>Metadataverktyg – Variablers betydelse</vt:lpstr>
      <vt:lpstr>Metadataverktyg - Exportera</vt:lpstr>
      <vt:lpstr>RUT – Register Utiliser Tool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 – Register Utiliser Tool</dc:title>
  <dc:creator>Maria-Teresia Svanvik</dc:creator>
  <cp:lastModifiedBy>Signér Johanna J ADH HFS</cp:lastModifiedBy>
  <cp:revision>5</cp:revision>
  <dcterms:created xsi:type="dcterms:W3CDTF">2023-03-13T10:18:37Z</dcterms:created>
  <dcterms:modified xsi:type="dcterms:W3CDTF">2023-03-28T12:53:11Z</dcterms:modified>
</cp:coreProperties>
</file>